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4"/>
  </p:notesMasterIdLst>
  <p:sldIdLst>
    <p:sldId id="299" r:id="rId3"/>
    <p:sldId id="257" r:id="rId4"/>
    <p:sldId id="258" r:id="rId5"/>
    <p:sldId id="2644" r:id="rId6"/>
    <p:sldId id="259" r:id="rId7"/>
    <p:sldId id="387" r:id="rId8"/>
    <p:sldId id="2649" r:id="rId9"/>
    <p:sldId id="2651" r:id="rId10"/>
    <p:sldId id="2653" r:id="rId11"/>
    <p:sldId id="302" r:id="rId12"/>
    <p:sldId id="275" r:id="rId13"/>
    <p:sldId id="303" r:id="rId14"/>
    <p:sldId id="304" r:id="rId15"/>
    <p:sldId id="278" r:id="rId16"/>
    <p:sldId id="2652" r:id="rId17"/>
    <p:sldId id="2650" r:id="rId18"/>
    <p:sldId id="2645" r:id="rId19"/>
    <p:sldId id="281" r:id="rId20"/>
    <p:sldId id="285" r:id="rId21"/>
    <p:sldId id="306" r:id="rId22"/>
    <p:sldId id="2648" r:id="rId23"/>
  </p:sldIdLst>
  <p:sldSz cx="12192000" cy="6858000"/>
  <p:notesSz cx="10018713" cy="6884988"/>
  <p:embeddedFontLst>
    <p:embeddedFont>
      <p:font typeface="Quattrocento Sans" panose="020B0502050000020003" pitchFamily="34" charset="0"/>
      <p:regular r:id="rId25"/>
      <p:bold r:id="rId26"/>
      <p:italic r:id="rId27"/>
      <p:boldItalic r:id="rId28"/>
    </p:embeddedFont>
    <p:embeddedFont>
      <p:font typeface="UD デジタル 教科書体 N-B" panose="02020700000000000000" pitchFamily="17" charset="-1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2" roundtripDataSignature="AMtx7mhyynazNNw3bRCRSBpJbED4Rw0gb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CFB7B4-AB02-377F-FDD5-67A85FB8ED42}" name="紅葉 秋山" initials="紅秋" userId="239a88f0f22ee602" providerId="Windows Live"/>
  <p188:author id="{540F78D9-676E-5848-1EE5-8EB3DBAE0112}" name="事務局" initials="事務局" userId="事務局" providerId="None"/>
  <p188:author id="{D2E547DE-1BCD-0702-BF9B-1E62B1BDDE55}" name="砂川 里都" initials="里砂" userId="S::rito-sunakawa@kousaikai.or.jp::49d1ae92-6955-46e6-86c3-2fdbd44835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6"/>
    <a:srgbClr val="AAE571"/>
    <a:srgbClr val="63A4F7"/>
    <a:srgbClr val="909EE6"/>
    <a:srgbClr val="C189F7"/>
    <a:srgbClr val="FF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61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10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07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10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10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341442" cy="34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3" y="1"/>
            <a:ext cx="4341442" cy="34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539544"/>
            <a:ext cx="4341442" cy="34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3" y="6539544"/>
            <a:ext cx="4341442" cy="34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7" name="Google Shape;3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9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8:notes"/>
          <p:cNvSpPr txBox="1">
            <a:spLocks noGrp="1"/>
          </p:cNvSpPr>
          <p:nvPr>
            <p:ph type="body" idx="1"/>
          </p:nvPr>
        </p:nvSpPr>
        <p:spPr>
          <a:xfrm>
            <a:off x="1001874" y="3313401"/>
            <a:ext cx="8015099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7" name="Google Shape;48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ja-JP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15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ja-JP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7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ja-JP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04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76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ja-JP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01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6" name="Google Shape;3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 txBox="1">
            <a:spLocks noGrp="1"/>
          </p:cNvSpPr>
          <p:nvPr>
            <p:ph type="body" idx="1"/>
          </p:nvPr>
        </p:nvSpPr>
        <p:spPr>
          <a:xfrm>
            <a:off x="1001874" y="3313401"/>
            <a:ext cx="8015099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09" name="Google Shape;4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 txBox="1">
            <a:spLocks noGrp="1"/>
          </p:cNvSpPr>
          <p:nvPr>
            <p:ph type="body" idx="1"/>
          </p:nvPr>
        </p:nvSpPr>
        <p:spPr>
          <a:xfrm>
            <a:off x="1001872" y="3313401"/>
            <a:ext cx="8014970" cy="2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neal-creative/templates/" TargetMode="External"/><Relationship Id="rId2" Type="http://schemas.openxmlformats.org/officeDocument/2006/relationships/hyperlink" Target="https://nealanalytics.com/creative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50-50 左フォトレイアウト (テキストを含む)">
  <p:cSld name="3_50-50 左フォトレイアウト (テキストを含む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0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1875949" y="419100"/>
            <a:ext cx="2377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3"/>
          </p:nvPr>
        </p:nvSpPr>
        <p:spPr>
          <a:xfrm>
            <a:off x="304800" y="3429000"/>
            <a:ext cx="59604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4"/>
          </p:nvPr>
        </p:nvSpPr>
        <p:spPr>
          <a:xfrm>
            <a:off x="304800" y="1554164"/>
            <a:ext cx="58758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ドーナツグラフの基本セクションの区切り線">
  <p:cSld name="ドーナツグラフの基本セクションの区切り線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1"/>
          <p:cNvSpPr/>
          <p:nvPr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1"/>
          <p:cNvSpPr txBox="1">
            <a:spLocks noGrp="1"/>
          </p:cNvSpPr>
          <p:nvPr>
            <p:ph type="ctrTitle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1"/>
          <p:cNvSpPr/>
          <p:nvPr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クォート ダーク オプション フラッシュ左揃え">
  <p:cSld name="3_クォート ダーク オプション フラッシュ左揃え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2"/>
          <p:cNvSpPr txBox="1">
            <a:spLocks noGrp="1"/>
          </p:cNvSpPr>
          <p:nvPr>
            <p:ph type="body" idx="1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0">
                <a:solidFill>
                  <a:srgbClr val="F7FC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1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2"/>
          <p:cNvSpPr/>
          <p:nvPr/>
        </p:nvSpPr>
        <p:spPr>
          <a:xfrm>
            <a:off x="129521" y="0"/>
            <a:ext cx="2749481" cy="1364786"/>
          </a:xfrm>
          <a:custGeom>
            <a:avLst/>
            <a:gdLst/>
            <a:ahLst/>
            <a:cxnLst/>
            <a:rect l="l" t="t" r="r" b="b"/>
            <a:pathLst>
              <a:path w="4741280" h="2353474" extrusionOk="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2"/>
          <p:cNvSpPr txBox="1">
            <a:spLocks noGrp="1"/>
          </p:cNvSpPr>
          <p:nvPr>
            <p:ph type="body" idx="2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クォート ダーク オプション中央揃え">
  <p:cSld name="1_クォート ダーク オプション中央揃え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3"/>
          <p:cNvSpPr txBox="1">
            <a:spLocks noGrp="1"/>
          </p:cNvSpPr>
          <p:nvPr>
            <p:ph type="body" idx="1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0">
                <a:solidFill>
                  <a:srgbClr val="F7FCF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1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3"/>
          <p:cNvSpPr/>
          <p:nvPr/>
        </p:nvSpPr>
        <p:spPr>
          <a:xfrm>
            <a:off x="129521" y="0"/>
            <a:ext cx="2749481" cy="1364786"/>
          </a:xfrm>
          <a:custGeom>
            <a:avLst/>
            <a:gdLst/>
            <a:ahLst/>
            <a:cxnLst/>
            <a:rect l="l" t="t" r="r" b="b"/>
            <a:pathLst>
              <a:path w="4741280" h="2353474" extrusionOk="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3"/>
          <p:cNvSpPr txBox="1">
            <a:spLocks noGrp="1"/>
          </p:cNvSpPr>
          <p:nvPr>
            <p:ph type="body" idx="2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クォート ダーク オプション フラッシュ左揃え">
  <p:cSld name="4_クォート ダーク オプション フラッシュ左揃え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4"/>
          <p:cNvSpPr txBox="1">
            <a:spLocks noGrp="1"/>
          </p:cNvSpPr>
          <p:nvPr>
            <p:ph type="body" idx="1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0">
                <a:solidFill>
                  <a:srgbClr val="F7FC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3600"/>
              <a:buNone/>
              <a:defRPr sz="3600" b="1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/>
          <p:nvPr/>
        </p:nvSpPr>
        <p:spPr>
          <a:xfrm>
            <a:off x="129521" y="0"/>
            <a:ext cx="2749481" cy="1364786"/>
          </a:xfrm>
          <a:custGeom>
            <a:avLst/>
            <a:gdLst/>
            <a:ahLst/>
            <a:cxnLst/>
            <a:rect l="l" t="t" r="r" b="b"/>
            <a:pathLst>
              <a:path w="4741280" h="2353474" extrusionOk="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4"/>
          <p:cNvSpPr txBox="1">
            <a:spLocks noGrp="1"/>
          </p:cNvSpPr>
          <p:nvPr>
            <p:ph type="body" idx="2"/>
          </p:nvPr>
        </p:nvSpPr>
        <p:spPr>
          <a:xfrm>
            <a:off x="3865562" y="5276808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クォート ライト オプション中央揃え">
  <p:cSld name="1_クォート ライト オプション中央揃え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5"/>
          <p:cNvSpPr txBox="1"/>
          <p:nvPr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ja-JP" sz="11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2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5"/>
          <p:cNvSpPr txBox="1">
            <a:spLocks noGrp="1"/>
          </p:cNvSpPr>
          <p:nvPr>
            <p:ph type="body" idx="1"/>
          </p:nvPr>
        </p:nvSpPr>
        <p:spPr>
          <a:xfrm>
            <a:off x="3408362" y="5335071"/>
            <a:ext cx="8097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body" idx="2"/>
          </p:nvPr>
        </p:nvSpPr>
        <p:spPr>
          <a:xfrm>
            <a:off x="304800" y="2884235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  <a:defRPr sz="36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  <a:defRPr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5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小さな箇条書きの付いたダークな吹き出し">
  <p:cSld name="2_小さな箇条書きの付いたダークな吹き出し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6"/>
          <p:cNvSpPr txBox="1">
            <a:spLocks noGrp="1"/>
          </p:cNvSpPr>
          <p:nvPr>
            <p:ph type="body" idx="1"/>
          </p:nvPr>
        </p:nvSpPr>
        <p:spPr>
          <a:xfrm>
            <a:off x="304800" y="2597273"/>
            <a:ext cx="4868985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None/>
              <a:defRPr sz="196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6"/>
          <p:cNvSpPr txBox="1">
            <a:spLocks noGrp="1"/>
          </p:cNvSpPr>
          <p:nvPr>
            <p:ph type="body" idx="2"/>
          </p:nvPr>
        </p:nvSpPr>
        <p:spPr>
          <a:xfrm>
            <a:off x="6096000" y="419100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66"/>
          <p:cNvSpPr txBox="1"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20600" rIns="146300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6"/>
          <p:cNvSpPr txBox="1">
            <a:spLocks noGrp="1"/>
          </p:cNvSpPr>
          <p:nvPr>
            <p:ph type="body" idx="3"/>
          </p:nvPr>
        </p:nvSpPr>
        <p:spPr>
          <a:xfrm>
            <a:off x="6096000" y="25994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66"/>
          <p:cNvSpPr txBox="1">
            <a:spLocks noGrp="1"/>
          </p:cNvSpPr>
          <p:nvPr>
            <p:ph type="body" idx="4"/>
          </p:nvPr>
        </p:nvSpPr>
        <p:spPr>
          <a:xfrm>
            <a:off x="6096000" y="4779896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-50 右の写真のレイアウト">
  <p:cSld name="50-50 右の写真のレイアウト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9"/>
          <p:cNvSpPr>
            <a:spLocks noGrp="1"/>
          </p:cNvSpPr>
          <p:nvPr>
            <p:ph type="pic" idx="2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9" name="Google Shape;159;p69"/>
          <p:cNvSpPr txBox="1">
            <a:spLocks noGrp="1"/>
          </p:cNvSpPr>
          <p:nvPr>
            <p:ph type="body" idx="1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9"/>
          <p:cNvSpPr txBox="1">
            <a:spLocks noGrp="1"/>
          </p:cNvSpPr>
          <p:nvPr>
            <p:ph type="body" idx="3"/>
          </p:nvPr>
        </p:nvSpPr>
        <p:spPr>
          <a:xfrm>
            <a:off x="0" y="3429000"/>
            <a:ext cx="6096000" cy="30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9"/>
          <p:cNvSpPr txBox="1">
            <a:spLocks noGrp="1"/>
          </p:cNvSpPr>
          <p:nvPr>
            <p:ph type="body" idx="4"/>
          </p:nvPr>
        </p:nvSpPr>
        <p:spPr>
          <a:xfrm>
            <a:off x="0" y="1554163"/>
            <a:ext cx="60960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 b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0-50 左フォトレイアウト (テキストを含む)">
  <p:cSld name="1_50-50 左フォトレイアウト (テキストを含む)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0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70"/>
          <p:cNvSpPr txBox="1">
            <a:spLocks noGrp="1"/>
          </p:cNvSpPr>
          <p:nvPr>
            <p:ph type="body" idx="1"/>
          </p:nvPr>
        </p:nvSpPr>
        <p:spPr>
          <a:xfrm>
            <a:off x="6094443" y="3425619"/>
            <a:ext cx="6097555" cy="31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70"/>
          <p:cNvSpPr txBox="1">
            <a:spLocks noGrp="1"/>
          </p:cNvSpPr>
          <p:nvPr>
            <p:ph type="body" idx="3"/>
          </p:nvPr>
        </p:nvSpPr>
        <p:spPr>
          <a:xfrm>
            <a:off x="6094443" y="1554163"/>
            <a:ext cx="6097556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 b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body" idx="4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50-50 左フォトレイアウト (テキストを含む)">
  <p:cSld name="5_50-50 左フォトレイアウト (テキストを含む)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1"/>
          <p:cNvSpPr>
            <a:spLocks noGrp="1"/>
          </p:cNvSpPr>
          <p:nvPr>
            <p:ph type="pic" idx="2"/>
          </p:nvPr>
        </p:nvSpPr>
        <p:spPr>
          <a:xfrm>
            <a:off x="0" y="0"/>
            <a:ext cx="6094444" cy="6856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71"/>
          <p:cNvSpPr txBox="1">
            <a:spLocks noGrp="1"/>
          </p:cNvSpPr>
          <p:nvPr>
            <p:ph type="body" idx="1"/>
          </p:nvPr>
        </p:nvSpPr>
        <p:spPr>
          <a:xfrm>
            <a:off x="6180534" y="3429000"/>
            <a:ext cx="6011466" cy="31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body" idx="3"/>
          </p:nvPr>
        </p:nvSpPr>
        <p:spPr>
          <a:xfrm>
            <a:off x="6180534" y="1554163"/>
            <a:ext cx="57912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 b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body" idx="4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50-50 左フォトレイアウト (テキストを含む)">
  <p:cSld name="2_50-50 左フォトレイアウト (テキストを含む)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2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72"/>
          <p:cNvSpPr txBox="1">
            <a:spLocks noGrp="1"/>
          </p:cNvSpPr>
          <p:nvPr>
            <p:ph type="body" idx="1"/>
          </p:nvPr>
        </p:nvSpPr>
        <p:spPr>
          <a:xfrm>
            <a:off x="6096000" y="2107099"/>
            <a:ext cx="6096000" cy="26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72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2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2"/>
          <p:cNvSpPr txBox="1"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2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73"/>
          <p:cNvSpPr txBox="1">
            <a:spLocks noGrp="1"/>
          </p:cNvSpPr>
          <p:nvPr>
            <p:ph type="sldNum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1" name="Google Shape;181;p73"/>
          <p:cNvSpPr txBox="1">
            <a:spLocks noGrp="1"/>
          </p:cNvSpPr>
          <p:nvPr>
            <p:ph type="title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800"/>
              <a:buFont typeface="Arial"/>
              <a:buNone/>
              <a:defRPr sz="8800" b="1" i="0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3"/>
          <p:cNvSpPr txBox="1">
            <a:spLocks noGrp="1"/>
          </p:cNvSpPr>
          <p:nvPr>
            <p:ph type="body" idx="1"/>
          </p:nvPr>
        </p:nvSpPr>
        <p:spPr>
          <a:xfrm>
            <a:off x="1581150" y="3971108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CFF"/>
              </a:buClr>
              <a:buSzPts val="4800"/>
              <a:buNone/>
              <a:defRPr sz="4800" b="1" i="0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または画面切り替え">
  <p:cSld name="1_タイトルまたは画面切り替え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4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4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4"/>
          <p:cNvSpPr txBox="1">
            <a:spLocks noGrp="1"/>
          </p:cNvSpPr>
          <p:nvPr>
            <p:ph type="ctrTitle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Arial"/>
              <a:buNone/>
              <a:defRPr sz="8000" b="1" i="0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4">
            <a:hlinkClick r:id="rId2"/>
          </p:cNvPr>
          <p:cNvSpPr/>
          <p:nvPr/>
        </p:nvSpPr>
        <p:spPr>
          <a:xfrm>
            <a:off x="191616" y="6337795"/>
            <a:ext cx="1311158" cy="3462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A57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003A57"/>
                </a:solidFill>
                <a:latin typeface="Arial"/>
                <a:ea typeface="Arial"/>
                <a:cs typeface="Arial"/>
                <a:sym typeface="Arial"/>
              </a:rPr>
              <a:t>Neal Creative </a:t>
            </a:r>
            <a:r>
              <a:rPr lang="ja-JP" sz="900" b="0" i="0" u="none" strike="noStrike" cap="none">
                <a:solidFill>
                  <a:srgbClr val="003A57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ja-JP" sz="1000" b="0" i="0" u="none" strike="noStrike" cap="none">
                <a:solidFill>
                  <a:srgbClr val="003A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003A5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小さい箇条書きの付いた吹き出し">
  <p:cSld name="5_小さい箇条書きの付いた吹き出し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5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5"/>
          <p:cNvSpPr txBox="1">
            <a:spLocks noGrp="1"/>
          </p:cNvSpPr>
          <p:nvPr>
            <p:ph type="body" idx="1"/>
          </p:nvPr>
        </p:nvSpPr>
        <p:spPr>
          <a:xfrm>
            <a:off x="269240" y="3367878"/>
            <a:ext cx="5192775" cy="139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sz="3137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None/>
              <a:defRPr sz="196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5"/>
          <p:cNvSpPr txBox="1">
            <a:spLocks noGrp="1"/>
          </p:cNvSpPr>
          <p:nvPr>
            <p:ph type="body" idx="2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1"/>
              <a:buNone/>
              <a:defRPr sz="196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None/>
              <a:defRPr sz="1765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75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2974848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75">
            <a:hlinkClick r:id="rId2"/>
          </p:cNvPr>
          <p:cNvSpPr/>
          <p:nvPr/>
        </p:nvSpPr>
        <p:spPr>
          <a:xfrm>
            <a:off x="9089198" y="6298102"/>
            <a:ext cx="2903471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Neal Creative | クリックして</a:t>
            </a:r>
            <a:r>
              <a:rPr lang="ja-JP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詳細情報</a:t>
            </a:r>
            <a:r>
              <a:rPr lang="ja-JP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を見る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5"/>
          <p:cNvSpPr txBox="1">
            <a:spLocks noGrp="1"/>
          </p:cNvSpPr>
          <p:nvPr>
            <p:ph type="title"/>
          </p:nvPr>
        </p:nvSpPr>
        <p:spPr>
          <a:xfrm>
            <a:off x="304800" y="419099"/>
            <a:ext cx="8917577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5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8" name="Google Shape;198;p75">
            <a:hlinkClick r:id="rId3"/>
          </p:cNvPr>
          <p:cNvSpPr/>
          <p:nvPr/>
        </p:nvSpPr>
        <p:spPr>
          <a:xfrm>
            <a:off x="191616" y="6337795"/>
            <a:ext cx="1311158" cy="3462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Neal Creative </a:t>
            </a:r>
            <a:r>
              <a:rPr lang="ja-JP"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ja-JP"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タイトルとコンテンツ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2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2"/>
          <p:cNvSpPr txBox="1"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2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771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画像のある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8773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50-50 右の写真のレイアウト">
  <p:cSld name="3_50-50 右の写真のレイアウト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>
            <a:spLocks noGrp="1"/>
          </p:cNvSpPr>
          <p:nvPr>
            <p:ph type="pic" idx="2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5"/>
          <p:cNvSpPr txBox="1">
            <a:spLocks noGrp="1"/>
          </p:cNvSpPr>
          <p:nvPr>
            <p:ph type="body" idx="1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  <a:defRPr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3"/>
          </p:nvPr>
        </p:nvSpPr>
        <p:spPr>
          <a:xfrm>
            <a:off x="0" y="3428050"/>
            <a:ext cx="6129304" cy="316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4"/>
          </p:nvPr>
        </p:nvSpPr>
        <p:spPr>
          <a:xfrm>
            <a:off x="0" y="1554163"/>
            <a:ext cx="60960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 sz="3200" b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、5 つの小さな要点のテキスト">
  <p:cSld name="3_タイトル、5 つの小さな要点のテキスト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6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6"/>
          <p:cNvSpPr txBox="1">
            <a:spLocks noGrp="1"/>
          </p:cNvSpPr>
          <p:nvPr>
            <p:ph type="body" idx="1"/>
          </p:nvPr>
        </p:nvSpPr>
        <p:spPr>
          <a:xfrm>
            <a:off x="68658" y="3493674"/>
            <a:ext cx="237744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6"/>
          <p:cNvSpPr txBox="1">
            <a:spLocks noGrp="1"/>
          </p:cNvSpPr>
          <p:nvPr>
            <p:ph type="sldNum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9" name="Google Shape;39;p96"/>
          <p:cNvSpPr txBox="1">
            <a:spLocks noGrp="1"/>
          </p:cNvSpPr>
          <p:nvPr>
            <p:ph type="body" idx="2"/>
          </p:nvPr>
        </p:nvSpPr>
        <p:spPr>
          <a:xfrm>
            <a:off x="2483635" y="3493674"/>
            <a:ext cx="237744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6"/>
          <p:cNvSpPr txBox="1">
            <a:spLocks noGrp="1"/>
          </p:cNvSpPr>
          <p:nvPr>
            <p:ph type="body" idx="3"/>
          </p:nvPr>
        </p:nvSpPr>
        <p:spPr>
          <a:xfrm>
            <a:off x="4898612" y="3493674"/>
            <a:ext cx="237744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6"/>
          <p:cNvSpPr txBox="1">
            <a:spLocks noGrp="1"/>
          </p:cNvSpPr>
          <p:nvPr>
            <p:ph type="body" idx="4"/>
          </p:nvPr>
        </p:nvSpPr>
        <p:spPr>
          <a:xfrm>
            <a:off x="7313589" y="3493674"/>
            <a:ext cx="237744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6"/>
          <p:cNvSpPr txBox="1">
            <a:spLocks noGrp="1"/>
          </p:cNvSpPr>
          <p:nvPr>
            <p:ph type="body" idx="5"/>
          </p:nvPr>
        </p:nvSpPr>
        <p:spPr>
          <a:xfrm>
            <a:off x="9728566" y="3493674"/>
            <a:ext cx="237744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6"/>
          <p:cNvSpPr/>
          <p:nvPr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6"/>
          <p:cNvSpPr/>
          <p:nvPr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6"/>
          <p:cNvSpPr/>
          <p:nvPr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6"/>
          <p:cNvSpPr/>
          <p:nvPr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6"/>
          <p:cNvSpPr/>
          <p:nvPr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6"/>
          <p:cNvSpPr txBox="1">
            <a:spLocks noGrp="1"/>
          </p:cNvSpPr>
          <p:nvPr>
            <p:ph type="body" idx="6"/>
          </p:nvPr>
        </p:nvSpPr>
        <p:spPr>
          <a:xfrm>
            <a:off x="0" y="470361"/>
            <a:ext cx="121920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32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body" idx="7"/>
          </p:nvPr>
        </p:nvSpPr>
        <p:spPr>
          <a:xfrm>
            <a:off x="68658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6"/>
          <p:cNvSpPr txBox="1">
            <a:spLocks noGrp="1"/>
          </p:cNvSpPr>
          <p:nvPr>
            <p:ph type="body" idx="8"/>
          </p:nvPr>
        </p:nvSpPr>
        <p:spPr>
          <a:xfrm>
            <a:off x="2483635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5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6"/>
          <p:cNvSpPr txBox="1">
            <a:spLocks noGrp="1"/>
          </p:cNvSpPr>
          <p:nvPr>
            <p:ph type="body" idx="9"/>
          </p:nvPr>
        </p:nvSpPr>
        <p:spPr>
          <a:xfrm>
            <a:off x="4898612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6"/>
          <p:cNvSpPr txBox="1">
            <a:spLocks noGrp="1"/>
          </p:cNvSpPr>
          <p:nvPr>
            <p:ph type="body" idx="13"/>
          </p:nvPr>
        </p:nvSpPr>
        <p:spPr>
          <a:xfrm>
            <a:off x="7313589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6"/>
          <p:cNvSpPr txBox="1">
            <a:spLocks noGrp="1"/>
          </p:cNvSpPr>
          <p:nvPr>
            <p:ph type="body" idx="14"/>
          </p:nvPr>
        </p:nvSpPr>
        <p:spPr>
          <a:xfrm>
            <a:off x="9728566" y="2577396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画像のある空白">
  <p:cSld name="2_画像のある空白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sldNum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9" name="Google Shape;79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06695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小さい箇条書きの付いた吹き出し">
  <p:cSld name="2_小さい箇条書きの付いた吹き出し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8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8"/>
          <p:cNvSpPr txBox="1">
            <a:spLocks noGrp="1"/>
          </p:cNvSpPr>
          <p:nvPr>
            <p:ph type="body" idx="1"/>
          </p:nvPr>
        </p:nvSpPr>
        <p:spPr>
          <a:xfrm>
            <a:off x="269240" y="3367878"/>
            <a:ext cx="5192775" cy="139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23"/>
              <a:buFont typeface="Noto Sans Symbols"/>
              <a:buNone/>
              <a:defRPr sz="3137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None/>
              <a:defRPr sz="196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body" idx="2"/>
          </p:nvPr>
        </p:nvSpPr>
        <p:spPr>
          <a:xfrm>
            <a:off x="6253316" y="350395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1"/>
              <a:buNone/>
              <a:defRPr sz="196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None/>
              <a:defRPr sz="1765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8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2974848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8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8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小さい箇条書きの付いた吹き出し">
  <p:cSld name="4_小さい箇条書きの付いた吹き出し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7"/>
          <p:cNvSpPr/>
          <p:nvPr/>
        </p:nvSpPr>
        <p:spPr>
          <a:xfrm>
            <a:off x="129521" y="0"/>
            <a:ext cx="4741280" cy="2353474"/>
          </a:xfrm>
          <a:custGeom>
            <a:avLst/>
            <a:gdLst/>
            <a:ahLst/>
            <a:cxnLst/>
            <a:rect l="l" t="t" r="r" b="b"/>
            <a:pathLst>
              <a:path w="4741280" h="2353474" extrusionOk="0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1"/>
          </p:nvPr>
        </p:nvSpPr>
        <p:spPr>
          <a:xfrm>
            <a:off x="304800" y="2472751"/>
            <a:ext cx="4566001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sz="28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961"/>
              <a:buNone/>
              <a:defRPr sz="196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body" idx="2"/>
          </p:nvPr>
        </p:nvSpPr>
        <p:spPr>
          <a:xfrm>
            <a:off x="6096000" y="41910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None/>
              <a:defRPr sz="1765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sldNum" idx="12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20600" rIns="14630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body" idx="3"/>
          </p:nvPr>
        </p:nvSpPr>
        <p:spPr>
          <a:xfrm>
            <a:off x="6096000" y="2697329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None/>
              <a:defRPr sz="1765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body" idx="4"/>
          </p:nvPr>
        </p:nvSpPr>
        <p:spPr>
          <a:xfrm>
            <a:off x="6096000" y="4975558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765"/>
              <a:buNone/>
              <a:defRPr sz="1765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68"/>
              <a:buNone/>
              <a:defRPr sz="1568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372"/>
              <a:buNone/>
              <a:defRPr sz="1372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_タイトルまたは画面切り替え">
  <p:cSld name="00_タイトルまたは画面切り替え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2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2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2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2"/>
          <p:cNvSpPr txBox="1">
            <a:spLocks noGrp="1"/>
          </p:cNvSpPr>
          <p:nvPr>
            <p:ph type="ctrTitle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CFF"/>
              </a:buClr>
              <a:buSzPts val="8000"/>
              <a:buFont typeface="Arial"/>
              <a:buNone/>
              <a:defRPr sz="8000" b="1" i="0">
                <a:solidFill>
                  <a:srgbClr val="F7F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8" r:id="rId4"/>
    <p:sldLayoutId id="2147483661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10" y="-93392"/>
            <a:ext cx="12223220" cy="6951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32699D-97E4-2BC9-0FB6-A557D62E32E0}"/>
              </a:ext>
            </a:extLst>
          </p:cNvPr>
          <p:cNvSpPr/>
          <p:nvPr/>
        </p:nvSpPr>
        <p:spPr>
          <a:xfrm>
            <a:off x="15610" y="-214911"/>
            <a:ext cx="12192000" cy="7194430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Google Shape;380;p20"/>
          <p:cNvSpPr txBox="1">
            <a:spLocks noGrp="1"/>
          </p:cNvSpPr>
          <p:nvPr>
            <p:ph type="body" idx="1"/>
          </p:nvPr>
        </p:nvSpPr>
        <p:spPr>
          <a:xfrm>
            <a:off x="77410" y="-305280"/>
            <a:ext cx="1514253" cy="7375167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</a:pPr>
            <a:r>
              <a:rPr lang="ja-JP" altLang="en-US" sz="4400" b="0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街の駆け込み場</a:t>
            </a:r>
            <a:endParaRPr lang="en-US" altLang="ja-JP" sz="4400" b="0" dirty="0">
              <a:ln w="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</a:pPr>
            <a:r>
              <a:rPr lang="ja-JP" sz="4400" b="0" dirty="0">
                <a:ln w="0"/>
                <a:solidFill>
                  <a:srgbClr val="FFCC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やどかりハウス</a:t>
            </a:r>
            <a:r>
              <a:rPr lang="ja-JP" altLang="en-US" sz="4400" b="0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より</a:t>
            </a:r>
            <a:endParaRPr lang="en-US" altLang="ja-JP" sz="4400" b="0" dirty="0">
              <a:ln w="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4"/>
          </p:nvPr>
        </p:nvSpPr>
        <p:spPr>
          <a:xfrm>
            <a:off x="6220240" y="4101142"/>
            <a:ext cx="601859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公益財団法人鉄道弘済会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61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回社会福祉セミナー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2025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日（土）講座①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NPO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法人場作りネット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</a:pP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理事　秋山 紅葉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54C6A-BBEE-7B3D-E132-A2ED42FCCA45}"/>
              </a:ext>
            </a:extLst>
          </p:cNvPr>
          <p:cNvSpPr txBox="1"/>
          <p:nvPr/>
        </p:nvSpPr>
        <p:spPr>
          <a:xfrm>
            <a:off x="11612701" y="643345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１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19536C-AF5D-DC25-6E4F-25C4DEA94683}"/>
              </a:ext>
            </a:extLst>
          </p:cNvPr>
          <p:cNvSpPr/>
          <p:nvPr/>
        </p:nvSpPr>
        <p:spPr>
          <a:xfrm>
            <a:off x="1" y="0"/>
            <a:ext cx="12192000" cy="70621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9" name="Google Shape;389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010" y="68201"/>
            <a:ext cx="9919063" cy="692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3" y="1433648"/>
            <a:ext cx="3289540" cy="4517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DB3948-0C0E-A2B5-F2E3-DB247B51AF03}"/>
              </a:ext>
            </a:extLst>
          </p:cNvPr>
          <p:cNvSpPr txBox="1"/>
          <p:nvPr/>
        </p:nvSpPr>
        <p:spPr>
          <a:xfrm rot="314220">
            <a:off x="3372941" y="696268"/>
            <a:ext cx="939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女性の自立のためのお茶会</a:t>
            </a:r>
            <a:endParaRPr kumimoji="1" lang="en-US" altLang="ja-JP" sz="54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25517E-B1A0-E81F-C1BC-D214FE28C098}"/>
              </a:ext>
            </a:extLst>
          </p:cNvPr>
          <p:cNvSpPr/>
          <p:nvPr/>
        </p:nvSpPr>
        <p:spPr>
          <a:xfrm>
            <a:off x="-17071" y="5819878"/>
            <a:ext cx="3289539" cy="707886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D6BC6B-E8F3-0C5C-4449-3C526A32D0FC}"/>
              </a:ext>
            </a:extLst>
          </p:cNvPr>
          <p:cNvSpPr txBox="1"/>
          <p:nvPr/>
        </p:nvSpPr>
        <p:spPr>
          <a:xfrm>
            <a:off x="-254099" y="5635212"/>
            <a:ext cx="4526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女性新法について県への</a:t>
            </a:r>
            <a:endParaRPr kumimoji="1" lang="en-US" altLang="ja-JP" sz="2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パブコメ</a:t>
            </a:r>
            <a:r>
              <a:rPr kumimoji="1" lang="en-US" altLang="ja-JP" sz="20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50</a:t>
            </a:r>
            <a:r>
              <a:rPr kumimoji="1" lang="ja-JP" altLang="en-US" sz="2000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通</a:t>
            </a:r>
            <a:endParaRPr kumimoji="1" lang="en-US" altLang="ja-JP" sz="2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2400" dirty="0"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2025</a:t>
            </a:r>
            <a:r>
              <a:rPr kumimoji="1" lang="ja-JP" altLang="en-US" sz="2400" dirty="0"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年、県の補助事業に！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AED998B-2C32-6809-96D2-CCEB42279E62}"/>
              </a:ext>
            </a:extLst>
          </p:cNvPr>
          <p:cNvSpPr/>
          <p:nvPr/>
        </p:nvSpPr>
        <p:spPr>
          <a:xfrm>
            <a:off x="4164495" y="3858268"/>
            <a:ext cx="7442178" cy="2942444"/>
          </a:xfrm>
          <a:prstGeom prst="roundRect">
            <a:avLst/>
          </a:prstGeom>
          <a:solidFill>
            <a:schemeClr val="dk1">
              <a:alpha val="77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声にならなかった経験者の歴史に耳を澄ませる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聴くことで内的な対話が生まれ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他者の経験やまなざしによって回復に向かう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解決しないまま、助かっていく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相談支援が、その関係性がどれだけ暴力的で支配的だったか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日々のかかわりの中で、場が開かれ、問われ続けている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FD98B7-7196-5F72-E26C-6883D199C286}"/>
              </a:ext>
            </a:extLst>
          </p:cNvPr>
          <p:cNvSpPr txBox="1"/>
          <p:nvPr/>
        </p:nvSpPr>
        <p:spPr>
          <a:xfrm>
            <a:off x="11630215" y="65014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072489-714C-22B6-933F-4A60884BAF13}"/>
              </a:ext>
            </a:extLst>
          </p:cNvPr>
          <p:cNvSpPr/>
          <p:nvPr/>
        </p:nvSpPr>
        <p:spPr>
          <a:xfrm>
            <a:off x="-47105" y="0"/>
            <a:ext cx="1228621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11" name="Google Shape;411;p25"/>
          <p:cNvSpPr txBox="1">
            <a:spLocks noGrp="1"/>
          </p:cNvSpPr>
          <p:nvPr>
            <p:ph type="body" idx="1"/>
          </p:nvPr>
        </p:nvSpPr>
        <p:spPr>
          <a:xfrm>
            <a:off x="7165353" y="761850"/>
            <a:ext cx="4942853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トラウマの勉強会</a:t>
            </a:r>
            <a:endParaRPr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天気の親の子の会</a:t>
            </a:r>
            <a:endParaRPr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altLang="en-US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読書会と語り</a:t>
            </a:r>
            <a:endParaRPr lang="en-US" altLang="ja-JP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lang="en-US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altLang="en-US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一人で食べられない若者たちの食事会</a:t>
            </a:r>
            <a:endParaRPr lang="en-US" altLang="ja-JP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lang="en-US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altLang="en-US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無数にできる</a:t>
            </a:r>
            <a:endParaRPr lang="en-US" altLang="ja-JP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altLang="en-US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オープンチャット</a:t>
            </a:r>
            <a:endParaRPr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12" name="Google Shape;412;p2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42" y="1179586"/>
            <a:ext cx="6726211" cy="5131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3BDEE3-F065-EFC8-FBE2-D79F7CD4E6FA}"/>
              </a:ext>
            </a:extLst>
          </p:cNvPr>
          <p:cNvSpPr txBox="1">
            <a:spLocks/>
          </p:cNvSpPr>
          <p:nvPr/>
        </p:nvSpPr>
        <p:spPr>
          <a:xfrm rot="21076291">
            <a:off x="-202245" y="882018"/>
            <a:ext cx="8593476" cy="15881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「助ける」</a:t>
            </a:r>
            <a:r>
              <a:rPr lang="ja-JP" alt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支援より「助かる」文化を</a:t>
            </a:r>
            <a:endParaRPr kumimoji="1" lang="ja-JP" alt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7EDB8B-2884-9C0A-D873-4FAC5B408D70}"/>
              </a:ext>
            </a:extLst>
          </p:cNvPr>
          <p:cNvSpPr txBox="1"/>
          <p:nvPr/>
        </p:nvSpPr>
        <p:spPr>
          <a:xfrm>
            <a:off x="11623583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A09E0A-E1EE-839A-2044-5BF87DA054AE}"/>
              </a:ext>
            </a:extLst>
          </p:cNvPr>
          <p:cNvSpPr/>
          <p:nvPr/>
        </p:nvSpPr>
        <p:spPr>
          <a:xfrm>
            <a:off x="1" y="0"/>
            <a:ext cx="12192000" cy="70621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32" y="1643864"/>
            <a:ext cx="2916028" cy="51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0405" y="1643858"/>
            <a:ext cx="2916029" cy="518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8187" y="1643857"/>
            <a:ext cx="2916030" cy="518664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3"/>
          <p:cNvSpPr txBox="1"/>
          <p:nvPr/>
        </p:nvSpPr>
        <p:spPr>
          <a:xfrm>
            <a:off x="595403" y="228371"/>
            <a:ext cx="10840528" cy="58473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ja-JP" sz="3200" b="1" i="0" u="none" strike="noStrike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</a:t>
            </a:r>
            <a:r>
              <a:rPr lang="ja-JP" sz="3200" b="1" i="0" u="none" strike="noStrike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LINEオープンチャットで次々と生まれるコミュニティ</a:t>
            </a:r>
            <a:endParaRPr sz="3200" b="0" i="0" u="none" strike="noStrike" cap="none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/>
              <a:sym typeface="Arial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6257788" y="1124487"/>
            <a:ext cx="2888338" cy="3692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altLang="ja-JP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女性</a:t>
            </a:r>
            <a:r>
              <a:rPr lang="ja-JP" altLang="en-US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の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自立のお茶会</a:t>
            </a:r>
            <a:r>
              <a:rPr lang="en-US" alt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 88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名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3047398" y="1134122"/>
            <a:ext cx="3043494" cy="3692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やどかりサポーターズ</a:t>
            </a:r>
            <a:r>
              <a:rPr lang="en-US" altLang="ja-JP" sz="1800" b="1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125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名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63022" y="1127591"/>
            <a:ext cx="2954655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やどかり社会提言室３</a:t>
            </a:r>
            <a:r>
              <a:rPr lang="ja-JP" altLang="en-US" sz="1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０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名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/>
              <a:sym typeface="Arial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9275464" y="1134122"/>
            <a:ext cx="2853514" cy="36929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1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チャリティ企画班</a:t>
            </a:r>
            <a:r>
              <a:rPr lang="ja-JP" altLang="en-US" sz="1800" b="1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 ４１</a:t>
            </a:r>
            <a:r>
              <a:rPr lang="ja-JP" sz="1800" b="1" i="0" u="none" strike="noStrike" cap="none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Quattrocento Sans"/>
                <a:sym typeface="Quattrocento Sans"/>
              </a:rPr>
              <a:t>名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/>
              <a:sym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9A7A66-91D9-E865-0608-132F8E41E4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373" y="1643857"/>
            <a:ext cx="2817695" cy="51866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313D5F-BFFF-F4C6-D02D-8D62CB401D1F}"/>
              </a:ext>
            </a:extLst>
          </p:cNvPr>
          <p:cNvSpPr txBox="1"/>
          <p:nvPr/>
        </p:nvSpPr>
        <p:spPr>
          <a:xfrm>
            <a:off x="11601815" y="64661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990449-64C3-D9ED-F701-E25665484C27}"/>
              </a:ext>
            </a:extLst>
          </p:cNvPr>
          <p:cNvSpPr/>
          <p:nvPr/>
        </p:nvSpPr>
        <p:spPr>
          <a:xfrm>
            <a:off x="-1" y="0"/>
            <a:ext cx="12192000" cy="70621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0" name="Google Shape;420;p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0"/>
            <a:ext cx="10286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4FA6CD-0BD4-2130-FE08-8293CD67ABBE}"/>
              </a:ext>
            </a:extLst>
          </p:cNvPr>
          <p:cNvSpPr txBox="1"/>
          <p:nvPr/>
        </p:nvSpPr>
        <p:spPr>
          <a:xfrm>
            <a:off x="11623584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0"/>
            <a:ext cx="10286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F9AB8A-D16C-0A77-8A67-575D0043AAA2}"/>
              </a:ext>
            </a:extLst>
          </p:cNvPr>
          <p:cNvSpPr txBox="1"/>
          <p:nvPr/>
        </p:nvSpPr>
        <p:spPr>
          <a:xfrm>
            <a:off x="11634472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850F5E-14CC-07AC-E3CA-8467EF45C2AD}"/>
              </a:ext>
            </a:extLst>
          </p:cNvPr>
          <p:cNvSpPr txBox="1"/>
          <p:nvPr/>
        </p:nvSpPr>
        <p:spPr>
          <a:xfrm>
            <a:off x="11634470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89A907-C10B-5755-62AD-21BE8398C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7274158-9635-CAD1-9348-4CE1B5805D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C814D9A-B457-4005-272C-D57291C5D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467" y="4197350"/>
            <a:ext cx="3547534" cy="26606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3572E3-286B-612E-F3AB-271E671DE2E3}"/>
              </a:ext>
            </a:extLst>
          </p:cNvPr>
          <p:cNvSpPr txBox="1"/>
          <p:nvPr/>
        </p:nvSpPr>
        <p:spPr>
          <a:xfrm>
            <a:off x="11547384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7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1BD0B8C-8732-3EA2-B923-DEA895ED1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896313"/>
            <a:ext cx="4149876" cy="49984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4EEC70-446A-DBA2-8E0C-AD8031BF2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279" y="1949551"/>
            <a:ext cx="3590008" cy="47866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483B89-A578-5A69-9A2B-FEDAB4A18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51D434-451E-CCA4-F917-79EF3F2234C2}"/>
              </a:ext>
            </a:extLst>
          </p:cNvPr>
          <p:cNvSpPr txBox="1"/>
          <p:nvPr/>
        </p:nvSpPr>
        <p:spPr>
          <a:xfrm>
            <a:off x="5948466" y="115368"/>
            <a:ext cx="11055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食堂・屯で永久に食べれる</a:t>
            </a:r>
            <a:endParaRPr kumimoji="1" lang="en-US" altLang="ja-JP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“トンボラチケット”</a:t>
            </a:r>
            <a:endParaRPr kumimoji="1" lang="en-US" altLang="ja-JP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トンボのように軽やかに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054E8E-81E5-AFA2-6A7A-997C2CB9BD11}"/>
              </a:ext>
            </a:extLst>
          </p:cNvPr>
          <p:cNvSpPr txBox="1"/>
          <p:nvPr/>
        </p:nvSpPr>
        <p:spPr>
          <a:xfrm>
            <a:off x="11608453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67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666"/>
            <a:ext cx="12192000" cy="512921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6"/>
          <p:cNvSpPr txBox="1">
            <a:spLocks noGrp="1"/>
          </p:cNvSpPr>
          <p:nvPr>
            <p:ph type="body" idx="1"/>
          </p:nvPr>
        </p:nvSpPr>
        <p:spPr>
          <a:xfrm>
            <a:off x="390938" y="5300783"/>
            <a:ext cx="7838661" cy="13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Noto Sans Symbols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街のケアが耕され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Noto Sans Symbols"/>
              <a:buNone/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劇場が家出先に　映画館が相談先に　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Noto Sans Symbols"/>
              <a:buNone/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本屋が表現の場に　民家が寝床や弁当屋に</a:t>
            </a:r>
            <a:endParaRPr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5010151" y="254850"/>
            <a:ext cx="6964674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ja-JP" sz="4400" b="1" dirty="0">
                <a:solidFill>
                  <a:srgbClr val="FFFF00"/>
                </a:solidFill>
                <a:highlight>
                  <a:srgbClr val="808080"/>
                </a:highlight>
                <a:latin typeface="UD デジタル 教科書体 NP" panose="02020400000000000000" pitchFamily="18" charset="-128"/>
                <a:ea typeface="UD デジタル 教科書体 NP" panose="02020400000000000000" pitchFamily="18" charset="-128"/>
              </a:rPr>
              <a:t>街に困りごとを開いていく</a:t>
            </a:r>
            <a:br>
              <a:rPr lang="ja-JP" sz="4400" b="1" dirty="0">
                <a:solidFill>
                  <a:schemeClr val="accent4"/>
                </a:solidFill>
                <a:highlight>
                  <a:srgbClr val="808080"/>
                </a:highlight>
              </a:rPr>
            </a:br>
            <a:endParaRPr sz="4400" b="1" dirty="0">
              <a:solidFill>
                <a:schemeClr val="accent4"/>
              </a:solidFill>
              <a:highlight>
                <a:srgbClr val="808080"/>
              </a:highligh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9C6530-C4CD-21C3-32E9-4349352C3F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301" y="3381093"/>
            <a:ext cx="4635876" cy="347690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4032E3-3C85-50F6-5A4F-A8A51ED62A85}"/>
              </a:ext>
            </a:extLst>
          </p:cNvPr>
          <p:cNvSpPr txBox="1"/>
          <p:nvPr/>
        </p:nvSpPr>
        <p:spPr>
          <a:xfrm>
            <a:off x="11634471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73" y="3721949"/>
            <a:ext cx="3870384" cy="3078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8"/>
          <p:cNvSpPr txBox="1">
            <a:spLocks noGrp="1"/>
          </p:cNvSpPr>
          <p:nvPr>
            <p:ph type="body" idx="1"/>
          </p:nvPr>
        </p:nvSpPr>
        <p:spPr>
          <a:xfrm>
            <a:off x="-63175" y="2449675"/>
            <a:ext cx="62838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</a:pPr>
            <a:r>
              <a:rPr 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Gothic"/>
                <a:sym typeface="MS Gothic"/>
              </a:rPr>
              <a:t>個人や社会が変わったところで、わたしたちは助からなかった</a:t>
            </a:r>
            <a:endParaRPr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Gothic"/>
              <a:sym typeface="MS Gothic"/>
            </a:endParaRPr>
          </a:p>
        </p:txBody>
      </p:sp>
      <p:sp>
        <p:nvSpPr>
          <p:cNvPr id="491" name="Google Shape;491;p78"/>
          <p:cNvSpPr txBox="1">
            <a:spLocks noGrp="1"/>
          </p:cNvSpPr>
          <p:nvPr>
            <p:ph type="body" idx="2"/>
          </p:nvPr>
        </p:nvSpPr>
        <p:spPr>
          <a:xfrm>
            <a:off x="6096000" y="288468"/>
            <a:ext cx="5671800" cy="197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sz="3600" dirty="0">
                <a:solidFill>
                  <a:schemeClr val="accent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医学モデル</a:t>
            </a:r>
            <a:endParaRPr sz="3600" dirty="0">
              <a:solidFill>
                <a:schemeClr val="accent4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「障害」を抱えた人に問題があり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問題を抱えた人が社会に合わせる努力を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強いられる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</p:txBody>
      </p:sp>
      <p:sp>
        <p:nvSpPr>
          <p:cNvPr id="492" name="Google Shape;492;p78"/>
          <p:cNvSpPr txBox="1">
            <a:spLocks noGrp="1"/>
          </p:cNvSpPr>
          <p:nvPr>
            <p:ph type="title"/>
          </p:nvPr>
        </p:nvSpPr>
        <p:spPr>
          <a:xfrm>
            <a:off x="192287" y="-159026"/>
            <a:ext cx="4790530" cy="180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206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障がいや生きづらさを</a:t>
            </a:r>
            <a:b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</a:b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考える時の</a:t>
            </a:r>
            <a:b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</a:b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新しいモデル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</p:txBody>
      </p:sp>
      <p:sp>
        <p:nvSpPr>
          <p:cNvPr id="493" name="Google Shape;493;p78"/>
          <p:cNvSpPr txBox="1">
            <a:spLocks noGrp="1"/>
          </p:cNvSpPr>
          <p:nvPr>
            <p:ph type="body" idx="3"/>
          </p:nvPr>
        </p:nvSpPr>
        <p:spPr>
          <a:xfrm>
            <a:off x="6095999" y="2448293"/>
            <a:ext cx="5903699" cy="131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sz="3600" dirty="0">
                <a:solidFill>
                  <a:schemeClr val="accent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社会モデル</a:t>
            </a:r>
            <a:endParaRPr sz="3600" dirty="0">
              <a:solidFill>
                <a:schemeClr val="accent4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社会の側に「障害」がある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PGothic"/>
                <a:sym typeface="MS PGothic"/>
              </a:rPr>
              <a:t>社会の側や環境を変えていこうとするモデル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PGothic"/>
              <a:sym typeface="MS PGothic"/>
            </a:endParaRPr>
          </a:p>
        </p:txBody>
      </p:sp>
      <p:sp>
        <p:nvSpPr>
          <p:cNvPr id="494" name="Google Shape;494;p78"/>
          <p:cNvSpPr txBox="1">
            <a:spLocks noGrp="1"/>
          </p:cNvSpPr>
          <p:nvPr>
            <p:ph type="body" idx="4"/>
          </p:nvPr>
        </p:nvSpPr>
        <p:spPr>
          <a:xfrm>
            <a:off x="6032815" y="3967273"/>
            <a:ext cx="5903700" cy="210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sz="4800" u="sng" dirty="0">
                <a:solidFill>
                  <a:schemeClr val="accent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Gothic"/>
                <a:sym typeface="MS Gothic"/>
              </a:rPr>
              <a:t>関係性モデル</a:t>
            </a:r>
            <a:endParaRPr sz="4800" u="sng" dirty="0">
              <a:solidFill>
                <a:schemeClr val="accent4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Gothic"/>
              <a:sym typeface="MS 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Gothic"/>
                <a:sym typeface="MS Gothic"/>
              </a:rPr>
              <a:t>人々が繋がり、応答関係の持てる社会へと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Gothic"/>
              <a:sym typeface="MS 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Gothic"/>
                <a:sym typeface="MS Gothic"/>
              </a:rPr>
              <a:t>場や在り方（会議や企画や繋がり方）を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Gothic"/>
              <a:sym typeface="MS Gothic"/>
            </a:endParaRPr>
          </a:p>
          <a:p>
            <a:pPr marL="0" lvl="0" indent="0" algn="l" rtl="0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S Gothic"/>
                <a:sym typeface="MS Gothic"/>
              </a:rPr>
              <a:t>デザインするモデル</a:t>
            </a:r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S Gothic"/>
              <a:sym typeface="MS Gothic"/>
            </a:endParaRPr>
          </a:p>
        </p:txBody>
      </p:sp>
      <p:sp>
        <p:nvSpPr>
          <p:cNvPr id="495" name="Google Shape;495;p78"/>
          <p:cNvSpPr txBox="1"/>
          <p:nvPr/>
        </p:nvSpPr>
        <p:spPr>
          <a:xfrm>
            <a:off x="5405822" y="6006459"/>
            <a:ext cx="600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ja-JP" sz="4000" b="0" i="0" u="none" strike="noStrike" cap="none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助か</a:t>
            </a:r>
            <a:r>
              <a:rPr lang="ja-JP" altLang="en-US" sz="4000" b="0" i="0" u="none" strike="noStrike" cap="none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り合う</a:t>
            </a:r>
            <a:r>
              <a:rPr lang="ja-JP" altLang="en-US" sz="4000" b="0" i="0" u="sng" strike="noStrike" cap="none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わたしたち</a:t>
            </a:r>
            <a:r>
              <a:rPr lang="ja-JP" altLang="en-US" sz="4000" b="0" i="0" u="none" strike="noStrike" cap="none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へ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F61970-CEED-93EB-4B57-E1474FE8F3EE}"/>
              </a:ext>
            </a:extLst>
          </p:cNvPr>
          <p:cNvSpPr txBox="1"/>
          <p:nvPr/>
        </p:nvSpPr>
        <p:spPr>
          <a:xfrm>
            <a:off x="11623584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56" y="-125186"/>
            <a:ext cx="12192000" cy="69831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  <p:sp>
        <p:nvSpPr>
          <p:cNvPr id="215" name="Google Shape;215;p77"/>
          <p:cNvSpPr/>
          <p:nvPr/>
        </p:nvSpPr>
        <p:spPr>
          <a:xfrm>
            <a:off x="914401" y="3193775"/>
            <a:ext cx="3650700" cy="1456854"/>
          </a:xfrm>
          <a:prstGeom prst="wedgeRoundRectCallout">
            <a:avLst>
              <a:gd name="adj1" fmla="val 56261"/>
              <a:gd name="adj2" fmla="val 15780"/>
              <a:gd name="adj3" fmla="val 16667"/>
            </a:avLst>
          </a:prstGeom>
          <a:solidFill>
            <a:srgbClr val="E3F5FF"/>
          </a:solidFill>
          <a:ln w="9525" cap="flat" cmpd="sng">
            <a:solidFill>
              <a:srgbClr val="0072A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20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長野・新潟・富山を拠点に</a:t>
            </a:r>
            <a:endParaRPr lang="en-US" altLang="ja-JP" sz="20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20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年間10,000件の相談対応</a:t>
            </a:r>
            <a:endParaRPr sz="20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altLang="en-US" sz="2000" b="1" i="0" u="sng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電話相談・</a:t>
            </a:r>
            <a:r>
              <a:rPr lang="en-US" altLang="ja-JP" sz="2000" b="1" i="0" u="sng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SNS</a:t>
            </a:r>
            <a:r>
              <a:rPr lang="ja-JP" altLang="en-US" sz="2000" b="1" i="0" u="sng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相談</a:t>
            </a:r>
            <a:endParaRPr sz="2000" b="1" i="0" u="sng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20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場作りネットの心臓部</a:t>
            </a:r>
            <a:endParaRPr sz="20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</p:txBody>
      </p:sp>
      <p:sp>
        <p:nvSpPr>
          <p:cNvPr id="216" name="Google Shape;216;p77"/>
          <p:cNvSpPr/>
          <p:nvPr/>
        </p:nvSpPr>
        <p:spPr>
          <a:xfrm>
            <a:off x="8041974" y="3916017"/>
            <a:ext cx="3490823" cy="1560455"/>
          </a:xfrm>
          <a:prstGeom prst="wedgeRoundRectCallout">
            <a:avLst>
              <a:gd name="adj1" fmla="val -58735"/>
              <a:gd name="adj2" fmla="val 281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>
            <a:solidFill>
              <a:srgbClr val="001D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b="0" i="0" u="none" strike="noStrike" cap="none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長野県上田市の</a:t>
            </a:r>
            <a:endParaRPr lang="en-US" altLang="ja-JP" sz="2000" b="0" i="0" u="none" strike="noStrike" cap="none" dirty="0">
              <a:solidFill>
                <a:schemeClr val="accent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商店街にある</a:t>
            </a:r>
            <a:r>
              <a:rPr lang="ja-JP" altLang="en-US" sz="2000" b="0" i="0" u="none" strike="noStrike" cap="none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劇場を開いた</a:t>
            </a:r>
            <a:endParaRPr lang="en-US" altLang="ja-JP" sz="2000" b="0" i="0" u="none" strike="noStrike" cap="none" dirty="0">
              <a:solidFill>
                <a:schemeClr val="accent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b="0" i="0" u="none" strike="noStrike" cap="none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誰でも雨風しのげる</a:t>
            </a:r>
            <a:endParaRPr lang="en-US" altLang="ja-JP" sz="2000" b="0" i="0" u="none" strike="noStrike" cap="none" dirty="0">
              <a:solidFill>
                <a:schemeClr val="accent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2400" b="1" u="sng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やどかりハウス</a:t>
            </a:r>
            <a:r>
              <a:rPr lang="ja-JP" altLang="en-US" sz="2000" dirty="0">
                <a:solidFill>
                  <a:srgbClr val="196577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sz="2000" b="0" i="0" u="none" strike="noStrike" cap="none" dirty="0">
              <a:solidFill>
                <a:srgbClr val="196577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</p:txBody>
      </p:sp>
      <p:sp>
        <p:nvSpPr>
          <p:cNvPr id="217" name="Google Shape;217;p77"/>
          <p:cNvSpPr/>
          <p:nvPr/>
        </p:nvSpPr>
        <p:spPr>
          <a:xfrm>
            <a:off x="1232452" y="5038834"/>
            <a:ext cx="3325451" cy="1560454"/>
          </a:xfrm>
          <a:prstGeom prst="wedgeRoundRectCallout">
            <a:avLst>
              <a:gd name="adj1" fmla="val 57072"/>
              <a:gd name="adj2" fmla="val 21472"/>
              <a:gd name="adj3" fmla="val 16667"/>
            </a:avLst>
          </a:prstGeom>
          <a:solidFill>
            <a:srgbClr val="E8F5DB"/>
          </a:solidFill>
          <a:ln w="9525" cap="flat" cmpd="sng">
            <a:solidFill>
              <a:srgbClr val="8ECE4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b="0" i="0" u="none" strike="noStrike" cap="none" dirty="0">
                <a:solidFill>
                  <a:srgbClr val="04384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街中の</a:t>
            </a:r>
            <a:r>
              <a:rPr lang="ja-JP" altLang="en-US" sz="2000" b="1" i="0" u="sng" strike="noStrike" cap="none" dirty="0">
                <a:solidFill>
                  <a:srgbClr val="04384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文化施設（映画館、劇場、本屋）を拠点に</a:t>
            </a:r>
            <a:endParaRPr lang="en-US" altLang="ja-JP" sz="2000" b="1" i="0" u="sng" strike="noStrike" cap="none" dirty="0">
              <a:solidFill>
                <a:srgbClr val="04384C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altLang="en-US" sz="2000" b="1" u="sng" dirty="0">
                <a:solidFill>
                  <a:srgbClr val="04384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関係性を発生させる</a:t>
            </a:r>
            <a:r>
              <a:rPr lang="ja-JP" altLang="en-US" sz="2000" b="0" i="0" u="none" strike="noStrike" cap="none" dirty="0">
                <a:solidFill>
                  <a:srgbClr val="04384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多様な場</a:t>
            </a:r>
            <a:r>
              <a:rPr lang="ja-JP" altLang="en-US" sz="2000" dirty="0">
                <a:solidFill>
                  <a:srgbClr val="04384C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作りで助かる文化を</a:t>
            </a:r>
            <a:endParaRPr lang="en-US" altLang="ja-JP" sz="2000" dirty="0">
              <a:solidFill>
                <a:srgbClr val="04384C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3" name="Google Shape;223;p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173" y="221201"/>
            <a:ext cx="1756128" cy="175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567FD32-EB1A-A76A-B64A-8D0C266015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99" y="257588"/>
            <a:ext cx="2217533" cy="16631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CEFCDD-9EB7-F3A3-390D-7B07ECCB9A23}"/>
              </a:ext>
            </a:extLst>
          </p:cNvPr>
          <p:cNvSpPr txBox="1"/>
          <p:nvPr/>
        </p:nvSpPr>
        <p:spPr>
          <a:xfrm>
            <a:off x="11634473" y="643345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5C2A0-36B3-A807-9326-4C9844F3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78" y="305284"/>
            <a:ext cx="10059958" cy="1311088"/>
          </a:xfrm>
        </p:spPr>
        <p:txBody>
          <a:bodyPr/>
          <a:lstStyle/>
          <a:p>
            <a:r>
              <a:rPr kumimoji="1" lang="ja-JP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助ける「支援」より</a:t>
            </a:r>
            <a:br>
              <a:rPr kumimoji="1" lang="en-US" altLang="ja-JP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助かる「文化」を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70398E-71A9-64D7-8F6E-D89A5C6B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2948" y="1543554"/>
            <a:ext cx="12317896" cy="6173957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●支援団体　⇒　市民活動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●地域資源　⇒　のきした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●シェルター　⇒　やどかり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●相談、同行　⇒　お話し、お供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●支援被支援の関係　⇒　応答関係、助かり合うわたしたちへ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●解決　＝“正しく回っている社会からいなくなってほしい”という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　　　　　　　　　　　　　　メッセージ</a:t>
            </a:r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C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制度は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、ジャッジし、分断し、孤立化させる</a:t>
            </a:r>
            <a:r>
              <a:rPr kumimoji="1" lang="ja-JP" altLang="en-US" sz="2800" dirty="0">
                <a:solidFill>
                  <a:srgbClr val="FFC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トラウマ体験と似ている　　</a:t>
            </a:r>
            <a:endParaRPr kumimoji="1" lang="en-US" altLang="ja-JP" sz="2800" dirty="0">
              <a:solidFill>
                <a:srgbClr val="FFC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助からない仲間として連帯する、正解ではなく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問い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でつながる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FD7C10-DBF5-AB47-AACD-225FCB117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527" y="252206"/>
            <a:ext cx="2382160" cy="317679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C7A77-0F32-10B7-22A3-A1F73489D6B6}"/>
              </a:ext>
            </a:extLst>
          </p:cNvPr>
          <p:cNvSpPr txBox="1"/>
          <p:nvPr/>
        </p:nvSpPr>
        <p:spPr>
          <a:xfrm>
            <a:off x="11645359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71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6031B-48BE-61E2-7737-A2AE2C96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06" y="384075"/>
            <a:ext cx="6140450" cy="1089489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劇場では常に</a:t>
            </a:r>
            <a:br>
              <a:rPr kumimoji="1" lang="en-US" altLang="ja-JP" dirty="0">
                <a:solidFill>
                  <a:schemeClr val="tx2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他者のまなざしを受ける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F0C6CD-D452-4474-696E-AED8E10E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3477" y="1859902"/>
            <a:ext cx="6085509" cy="3316765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芝居を見る＝アシスタンス＝援助する</a:t>
            </a:r>
            <a:endParaRPr kumimoji="1" lang="en-US" altLang="ja-JP" dirty="0">
              <a:solidFill>
                <a:schemeClr val="accent4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日常生活においては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〈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もしも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〉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は虚構だ。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演劇においては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〈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もしも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〉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は実験だ。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日常生活においては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〈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もしも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〉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は逃避だ。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演劇においては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〈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もしも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〉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は真実だ。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8018D4-5497-EDA8-005E-7DC8586EE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76" y="885253"/>
            <a:ext cx="6272024" cy="47040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D128DB-A102-8392-0E5C-809584ED03FC}"/>
              </a:ext>
            </a:extLst>
          </p:cNvPr>
          <p:cNvSpPr txBox="1"/>
          <p:nvPr/>
        </p:nvSpPr>
        <p:spPr>
          <a:xfrm>
            <a:off x="1263705" y="5329720"/>
            <a:ext cx="44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ピーター・ブルック著、高橋康也・喜志哲雄訳</a:t>
            </a:r>
            <a:endParaRPr kumimoji="1" lang="en-US" altLang="ja-JP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なにもない空間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（晶文社、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1971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年、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206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ページ）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0EEB99-7502-8D31-0F02-10ADD7BEFF16}"/>
              </a:ext>
            </a:extLst>
          </p:cNvPr>
          <p:cNvSpPr txBox="1"/>
          <p:nvPr/>
        </p:nvSpPr>
        <p:spPr>
          <a:xfrm>
            <a:off x="-162340" y="5945504"/>
            <a:ext cx="1251667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None/>
            </a:pPr>
            <a:r>
              <a:rPr lang="ja-JP" altLang="en-US" sz="3200" b="0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街の駆け込み場</a:t>
            </a:r>
            <a:r>
              <a:rPr lang="ja-JP" altLang="ja-JP" sz="3200" b="0" dirty="0">
                <a:ln w="0"/>
                <a:solidFill>
                  <a:srgbClr val="FFCCC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やどかりハウス</a:t>
            </a:r>
            <a:r>
              <a:rPr lang="ja-JP" altLang="en-US" sz="3200" b="0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は、誰でも書き込める戯曲だった</a:t>
            </a:r>
            <a:endParaRPr lang="en-US" altLang="ja-JP" sz="3200" b="0" dirty="0">
              <a:ln w="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9500A3-60BE-B2F8-3AC5-D3AB085AAF91}"/>
              </a:ext>
            </a:extLst>
          </p:cNvPr>
          <p:cNvSpPr txBox="1"/>
          <p:nvPr/>
        </p:nvSpPr>
        <p:spPr>
          <a:xfrm>
            <a:off x="11645356" y="64770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kumimoji="1" lang="ja-JP" alt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90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0485" y="-23060"/>
            <a:ext cx="6625087" cy="68687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229" name="Google Shape;229;p3"/>
          <p:cNvSpPr txBox="1">
            <a:spLocks noGrp="1"/>
          </p:cNvSpPr>
          <p:nvPr>
            <p:ph type="body" idx="1"/>
          </p:nvPr>
        </p:nvSpPr>
        <p:spPr>
          <a:xfrm>
            <a:off x="279289" y="1141743"/>
            <a:ext cx="525858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sz="4000" dirty="0">
                <a:solidFill>
                  <a:srgbClr val="6DAA2D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困りごとをヒントに</a:t>
            </a:r>
            <a:endParaRPr sz="4000" dirty="0">
              <a:solidFill>
                <a:srgbClr val="6DAA2D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altLang="en-US" sz="4000" dirty="0">
                <a:solidFill>
                  <a:srgbClr val="6DAA2D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制度に依らない</a:t>
            </a:r>
            <a:endParaRPr lang="en-US" altLang="ja-JP" sz="4000" dirty="0">
              <a:solidFill>
                <a:srgbClr val="6DAA2D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ja-JP" sz="4000" dirty="0">
                <a:solidFill>
                  <a:srgbClr val="6DAA2D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場を作る</a:t>
            </a:r>
            <a:endParaRPr sz="4000" dirty="0">
              <a:solidFill>
                <a:srgbClr val="6DAA2D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0" name="Google Shape;230;p3"/>
          <p:cNvSpPr txBox="1">
            <a:spLocks noGrp="1"/>
          </p:cNvSpPr>
          <p:nvPr>
            <p:ph type="body" idx="3"/>
          </p:nvPr>
        </p:nvSpPr>
        <p:spPr>
          <a:xfrm>
            <a:off x="197008" y="3292331"/>
            <a:ext cx="55530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社会問題を可視化</a:t>
            </a:r>
            <a:endParaRPr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1" name="Google Shape;231;p3"/>
          <p:cNvSpPr txBox="1">
            <a:spLocks noGrp="1"/>
          </p:cNvSpPr>
          <p:nvPr>
            <p:ph type="body" idx="4"/>
          </p:nvPr>
        </p:nvSpPr>
        <p:spPr>
          <a:xfrm>
            <a:off x="-122578" y="4671435"/>
            <a:ext cx="6096000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ja-JP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共に変わっていく</a:t>
            </a:r>
            <a:endParaRPr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ja-JP" altLang="en-US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“</a:t>
            </a:r>
            <a:r>
              <a:rPr lang="ja-JP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出会い直し”</a:t>
            </a:r>
            <a:endParaRPr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ja-JP" altLang="en-US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“</a:t>
            </a:r>
            <a:r>
              <a:rPr lang="ja-JP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助かり合い</a:t>
            </a:r>
            <a:r>
              <a:rPr lang="ja-JP" altLang="en-US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”</a:t>
            </a:r>
            <a:endParaRPr dirty="0">
              <a:solidFill>
                <a:srgbClr val="C00000"/>
              </a:solidFill>
            </a:endParaRPr>
          </a:p>
        </p:txBody>
      </p:sp>
      <p:cxnSp>
        <p:nvCxnSpPr>
          <p:cNvPr id="233" name="Google Shape;233;p3"/>
          <p:cNvCxnSpPr/>
          <p:nvPr/>
        </p:nvCxnSpPr>
        <p:spPr>
          <a:xfrm>
            <a:off x="5566913" y="2215299"/>
            <a:ext cx="6625087" cy="0"/>
          </a:xfrm>
          <a:prstGeom prst="straightConnector1">
            <a:avLst/>
          </a:prstGeom>
          <a:noFill/>
          <a:ln w="222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3"/>
          <p:cNvCxnSpPr/>
          <p:nvPr/>
        </p:nvCxnSpPr>
        <p:spPr>
          <a:xfrm>
            <a:off x="5566913" y="4780961"/>
            <a:ext cx="6625087" cy="0"/>
          </a:xfrm>
          <a:prstGeom prst="straightConnector1">
            <a:avLst/>
          </a:prstGeom>
          <a:noFill/>
          <a:ln w="222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3"/>
          <p:cNvSpPr txBox="1"/>
          <p:nvPr/>
        </p:nvSpPr>
        <p:spPr>
          <a:xfrm>
            <a:off x="6946961" y="2988451"/>
            <a:ext cx="38649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背後や近接関係にある</a:t>
            </a:r>
            <a:endParaRPr sz="2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社会問題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6946961" y="1518931"/>
            <a:ext cx="42671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表面化している困りごと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6992171" y="5096461"/>
            <a:ext cx="38649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排除を強化する</a:t>
            </a:r>
            <a:endParaRPr sz="2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価値観・思想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976175" y="2669002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暴力被害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9219776" y="4326338"/>
            <a:ext cx="1420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家庭の孤立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5870000" y="3925365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格差拡大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10829360" y="3809799"/>
            <a:ext cx="1310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不安定</a:t>
            </a: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雇用増加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11241621" y="2558617"/>
            <a:ext cx="935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地域の崩壊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6377941" y="6105958"/>
            <a:ext cx="1460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ジェンダー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10268030" y="5378410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家族とは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5973422" y="5026380"/>
            <a:ext cx="9124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社会人として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7604963" y="4302103"/>
            <a:ext cx="744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分断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5919287" y="1281067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トラブル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10176274" y="456503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心の問題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 txBox="1"/>
          <p:nvPr/>
        </p:nvSpPr>
        <p:spPr>
          <a:xfrm>
            <a:off x="6247454" y="346836"/>
            <a:ext cx="744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生活困窮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11168333" y="4979710"/>
            <a:ext cx="10084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生産性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11116572" y="1181851"/>
            <a:ext cx="9572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障がい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"/>
          <p:cNvSpPr txBox="1"/>
          <p:nvPr/>
        </p:nvSpPr>
        <p:spPr>
          <a:xfrm>
            <a:off x="7216859" y="619229"/>
            <a:ext cx="8762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ひきこもり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"/>
          <p:cNvSpPr txBox="1"/>
          <p:nvPr/>
        </p:nvSpPr>
        <p:spPr>
          <a:xfrm>
            <a:off x="11019181" y="6084107"/>
            <a:ext cx="7447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幸せとは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7FBCF7-0DC8-65EF-943A-82FC185C08A7}"/>
              </a:ext>
            </a:extLst>
          </p:cNvPr>
          <p:cNvSpPr txBox="1"/>
          <p:nvPr/>
        </p:nvSpPr>
        <p:spPr>
          <a:xfrm>
            <a:off x="11645357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A48FA-8FB7-FDA7-9AEF-752D6515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72" y="641506"/>
            <a:ext cx="8863641" cy="64629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場作りネットのあり方の特徴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2EBB30-D12E-F069-F17F-A4FBF5E0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1350"/>
            <a:ext cx="11427195" cy="4736641"/>
          </a:xfrm>
        </p:spPr>
        <p:txBody>
          <a:bodyPr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街の民間</a:t>
            </a:r>
            <a:r>
              <a:rPr kumimoji="1" lang="ja-JP" altLang="en-US" sz="2800" dirty="0">
                <a:solidFill>
                  <a:srgbClr val="63A4F7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文化施設を拠点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に、</a:t>
            </a:r>
            <a:r>
              <a:rPr kumimoji="1" lang="ja-JP" altLang="en-US" sz="2800" dirty="0">
                <a:solidFill>
                  <a:srgbClr val="C189F7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関係性を発生させる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場作りをする</a:t>
            </a:r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誰でも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駆け込めて、</a:t>
            </a:r>
            <a:r>
              <a:rPr kumimoji="1" lang="ja-JP" altLang="en-US" sz="28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誰でも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助かり合える</a:t>
            </a:r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2800" dirty="0">
                <a:solidFill>
                  <a:srgbClr val="AAE57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面と向かわない　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相談を開き、</a:t>
            </a:r>
            <a:r>
              <a:rPr kumimoji="1" lang="ja-JP" altLang="en-US" sz="2800" dirty="0">
                <a:solidFill>
                  <a:srgbClr val="909EE6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間に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花を、戯曲を</a:t>
            </a:r>
            <a:r>
              <a:rPr kumimoji="1" lang="ja-JP" altLang="en-US" sz="2800" dirty="0">
                <a:solidFill>
                  <a:srgbClr val="909EE6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置く</a:t>
            </a:r>
            <a:endParaRPr kumimoji="1" lang="en-US" altLang="ja-JP" sz="2800" dirty="0">
              <a:solidFill>
                <a:srgbClr val="909EE6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・解決を目指さず、</a:t>
            </a:r>
            <a:r>
              <a:rPr kumimoji="1" lang="ja-JP" altLang="en-US" sz="280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時に目的も持たない</a:t>
            </a:r>
            <a:endParaRPr kumimoji="1" lang="en-US" altLang="ja-JP" sz="280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2800" dirty="0">
                <a:solidFill>
                  <a:srgbClr val="FF747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可塑的な合意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を繰り返し、</a:t>
            </a:r>
            <a:r>
              <a:rPr kumimoji="1" lang="ja-JP" altLang="en-US" sz="2800" dirty="0">
                <a:solidFill>
                  <a:srgbClr val="FFC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変化を怖れない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0831F5-716F-FDC3-DDDB-13E28E3D78FE}"/>
              </a:ext>
            </a:extLst>
          </p:cNvPr>
          <p:cNvSpPr txBox="1"/>
          <p:nvPr/>
        </p:nvSpPr>
        <p:spPr>
          <a:xfrm>
            <a:off x="10240150" y="779985"/>
            <a:ext cx="1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2025</a:t>
            </a:r>
            <a:r>
              <a:rPr kumimoji="1" lang="ja-JP" altLang="en-US" sz="1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1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ja-JP" altLang="en-US" sz="1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月時点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A736F8-180B-7769-8D4C-47ABF25D29BF}"/>
              </a:ext>
            </a:extLst>
          </p:cNvPr>
          <p:cNvSpPr txBox="1"/>
          <p:nvPr/>
        </p:nvSpPr>
        <p:spPr>
          <a:xfrm>
            <a:off x="11631855" y="648783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230721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6"/>
          <p:cNvSpPr txBox="1">
            <a:spLocks noGrp="1"/>
          </p:cNvSpPr>
          <p:nvPr>
            <p:ph type="body" idx="1"/>
          </p:nvPr>
        </p:nvSpPr>
        <p:spPr>
          <a:xfrm>
            <a:off x="0" y="3493674"/>
            <a:ext cx="2730033" cy="29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en-US" altLang="ja-JP" b="0" dirty="0"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altLang="en-US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ワンコイン</a:t>
            </a:r>
            <a:r>
              <a:rPr lang="ja-JP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で</a:t>
            </a:r>
            <a:endParaRPr lang="en-US" altLang="ja-JP" b="0" dirty="0">
              <a:solidFill>
                <a:schemeClr val="bg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泊まれる宿</a:t>
            </a:r>
            <a:endParaRPr b="0" dirty="0">
              <a:solidFill>
                <a:schemeClr val="bg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LINEで気軽に</a:t>
            </a:r>
            <a:endParaRPr lang="en-US" altLang="ja-JP" b="0" dirty="0">
              <a:solidFill>
                <a:schemeClr val="bg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問い合わせ</a:t>
            </a:r>
            <a:endParaRPr b="0" dirty="0">
              <a:solidFill>
                <a:schemeClr val="bg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生活相談できる</a:t>
            </a:r>
            <a:endParaRPr b="0" dirty="0">
              <a:solidFill>
                <a:schemeClr val="bg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0" name="Google Shape;260;p76"/>
          <p:cNvSpPr txBox="1">
            <a:spLocks noGrp="1"/>
          </p:cNvSpPr>
          <p:nvPr>
            <p:ph type="body" idx="2"/>
          </p:nvPr>
        </p:nvSpPr>
        <p:spPr>
          <a:xfrm>
            <a:off x="2521171" y="4304556"/>
            <a:ext cx="2541279" cy="286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寄付を集めて</a:t>
            </a: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無料で</a:t>
            </a: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sym typeface="Arial"/>
              </a:rPr>
              <a:t>食べる</a:t>
            </a:r>
            <a:endParaRPr b="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多国籍料理</a:t>
            </a:r>
            <a:endParaRPr b="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パレード・駅伝・</a:t>
            </a:r>
            <a:endParaRPr b="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餅つき・盆踊り</a:t>
            </a:r>
            <a:endParaRPr b="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</p:txBody>
      </p:sp>
      <p:sp>
        <p:nvSpPr>
          <p:cNvPr id="261" name="Google Shape;261;p76"/>
          <p:cNvSpPr txBox="1">
            <a:spLocks noGrp="1"/>
          </p:cNvSpPr>
          <p:nvPr>
            <p:ph type="body" idx="3"/>
          </p:nvPr>
        </p:nvSpPr>
        <p:spPr>
          <a:xfrm>
            <a:off x="4898612" y="3493674"/>
            <a:ext cx="2377440" cy="260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63A4F7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街のいろんな場所で仕事体験ができる事業</a:t>
            </a:r>
            <a:endParaRPr b="0" dirty="0">
              <a:solidFill>
                <a:srgbClr val="63A4F7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rgbClr val="63A4F7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街のケアが耕される</a:t>
            </a:r>
            <a:endParaRPr b="0" dirty="0">
              <a:solidFill>
                <a:srgbClr val="63A4F7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2" name="Google Shape;262;p76"/>
          <p:cNvSpPr txBox="1">
            <a:spLocks noGrp="1"/>
          </p:cNvSpPr>
          <p:nvPr>
            <p:ph type="body" idx="4"/>
          </p:nvPr>
        </p:nvSpPr>
        <p:spPr>
          <a:xfrm>
            <a:off x="7313589" y="3493674"/>
            <a:ext cx="2377440" cy="286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大人と子どもが街で出会う</a:t>
            </a:r>
            <a:endParaRPr b="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街中の自由な</a:t>
            </a:r>
            <a:endParaRPr lang="en-US" altLang="ja-JP" b="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部活動</a:t>
            </a:r>
            <a:endParaRPr b="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</p:txBody>
      </p:sp>
      <p:sp>
        <p:nvSpPr>
          <p:cNvPr id="263" name="Google Shape;263;p76"/>
          <p:cNvSpPr txBox="1">
            <a:spLocks noGrp="1"/>
          </p:cNvSpPr>
          <p:nvPr>
            <p:ph type="body" idx="5"/>
          </p:nvPr>
        </p:nvSpPr>
        <p:spPr>
          <a:xfrm>
            <a:off x="9728565" y="3493674"/>
            <a:ext cx="2541279" cy="29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いどばた</a:t>
            </a:r>
            <a:endParaRPr lang="en-US" altLang="ja-JP" b="0" dirty="0">
              <a:solidFill>
                <a:schemeClr val="bg2">
                  <a:lumMod val="7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alt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発達凸凹親の会</a:t>
            </a:r>
            <a:r>
              <a:rPr lang="en-US" alt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endParaRPr b="0" dirty="0">
              <a:solidFill>
                <a:schemeClr val="bg2">
                  <a:lumMod val="7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女性の自立の</a:t>
            </a:r>
            <a:endParaRPr lang="en-US" altLang="ja-JP" b="0" dirty="0">
              <a:solidFill>
                <a:schemeClr val="bg2">
                  <a:lumMod val="7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ためのお茶会</a:t>
            </a:r>
            <a:endParaRPr b="0" dirty="0">
              <a:solidFill>
                <a:schemeClr val="bg2">
                  <a:lumMod val="7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ja-JP" b="0" dirty="0">
                <a:solidFill>
                  <a:schemeClr val="bg2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天気の親の子の会</a:t>
            </a:r>
            <a:endParaRPr b="0" dirty="0">
              <a:solidFill>
                <a:schemeClr val="bg2">
                  <a:lumMod val="7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4" name="Google Shape;264;p76"/>
          <p:cNvSpPr txBox="1">
            <a:spLocks noGrp="1"/>
          </p:cNvSpPr>
          <p:nvPr>
            <p:ph type="body" idx="6"/>
          </p:nvPr>
        </p:nvSpPr>
        <p:spPr>
          <a:xfrm>
            <a:off x="77844" y="395515"/>
            <a:ext cx="12192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None/>
            </a:pPr>
            <a:r>
              <a:rPr 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街の中に雨風しのぐ“のきした”を！</a:t>
            </a:r>
            <a:br>
              <a:rPr 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65" name="Google Shape;265;p76"/>
          <p:cNvPicPr preferRelativeResize="0">
            <a:picLocks noGrp="1"/>
          </p:cNvPicPr>
          <p:nvPr>
            <p:ph type="body" idx="1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961" y="970361"/>
            <a:ext cx="2306948" cy="233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6"/>
          <p:cNvSpPr txBox="1"/>
          <p:nvPr/>
        </p:nvSpPr>
        <p:spPr>
          <a:xfrm>
            <a:off x="-84277" y="3634424"/>
            <a:ext cx="28575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Black"/>
                <a:sym typeface="Arial Black"/>
              </a:rPr>
              <a:t>やどかりハウス</a:t>
            </a:r>
            <a:endParaRPr sz="28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Black"/>
              <a:sym typeface="Arial Black"/>
            </a:endParaRPr>
          </a:p>
        </p:txBody>
      </p:sp>
      <p:sp>
        <p:nvSpPr>
          <p:cNvPr id="267" name="Google Shape;267;p76"/>
          <p:cNvSpPr txBox="1"/>
          <p:nvPr/>
        </p:nvSpPr>
        <p:spPr>
          <a:xfrm>
            <a:off x="2428762" y="3634428"/>
            <a:ext cx="2432313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Black"/>
                <a:sym typeface="Arial Black"/>
              </a:rPr>
              <a:t>むすびの日</a:t>
            </a:r>
            <a:endParaRPr sz="28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Black"/>
              <a:sym typeface="Arial Black"/>
            </a:endParaRPr>
          </a:p>
        </p:txBody>
      </p:sp>
      <p:sp>
        <p:nvSpPr>
          <p:cNvPr id="268" name="Google Shape;268;p76"/>
          <p:cNvSpPr txBox="1"/>
          <p:nvPr/>
        </p:nvSpPr>
        <p:spPr>
          <a:xfrm>
            <a:off x="4787433" y="3634427"/>
            <a:ext cx="2432313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Black"/>
                <a:sym typeface="Arial Black"/>
              </a:rPr>
              <a:t>のきした仕事</a:t>
            </a:r>
            <a:endParaRPr sz="28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Black"/>
              <a:sym typeface="Arial Black"/>
            </a:endParaRPr>
          </a:p>
        </p:txBody>
      </p:sp>
      <p:sp>
        <p:nvSpPr>
          <p:cNvPr id="269" name="Google Shape;269;p76"/>
          <p:cNvSpPr txBox="1"/>
          <p:nvPr/>
        </p:nvSpPr>
        <p:spPr>
          <a:xfrm>
            <a:off x="7041459" y="3634426"/>
            <a:ext cx="2813409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Black"/>
                <a:sym typeface="Arial Black"/>
              </a:rPr>
              <a:t>イロイロ倶楽部</a:t>
            </a:r>
            <a:endParaRPr sz="28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Black"/>
              <a:sym typeface="Arial Black"/>
            </a:endParaRPr>
          </a:p>
        </p:txBody>
      </p:sp>
      <p:pic>
        <p:nvPicPr>
          <p:cNvPr id="270" name="Google Shape;270;p76"/>
          <p:cNvPicPr preferRelativeResize="0">
            <a:picLocks noGrp="1"/>
          </p:cNvPicPr>
          <p:nvPr>
            <p:ph type="body" idx="1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76052" y="1690822"/>
            <a:ext cx="2250347" cy="156320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6" descr="Image from iOS"/>
          <p:cNvSpPr/>
          <p:nvPr/>
        </p:nvSpPr>
        <p:spPr>
          <a:xfrm>
            <a:off x="5943600" y="3276600"/>
            <a:ext cx="2167128" cy="21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2" name="Google Shape;272;p76"/>
          <p:cNvSpPr txBox="1"/>
          <p:nvPr/>
        </p:nvSpPr>
        <p:spPr>
          <a:xfrm>
            <a:off x="9691029" y="3634425"/>
            <a:ext cx="2432313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5700" rIns="1463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800" b="0" i="0" u="none" strike="noStrike" cap="none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 Black"/>
                <a:sym typeface="Arial Black"/>
              </a:rPr>
              <a:t>助かり合う場</a:t>
            </a:r>
            <a:endParaRPr sz="2800" b="0" i="0" u="none" strike="noStrike" cap="none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 Black"/>
              <a:sym typeface="Arial Black"/>
            </a:endParaRPr>
          </a:p>
        </p:txBody>
      </p:sp>
      <p:pic>
        <p:nvPicPr>
          <p:cNvPr id="273" name="Google Shape;273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4007" y="1578415"/>
            <a:ext cx="2246616" cy="16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527" y="1204224"/>
            <a:ext cx="1873289" cy="20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78721" y="1635129"/>
            <a:ext cx="2554461" cy="168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6"/>
          <p:cNvSpPr/>
          <p:nvPr/>
        </p:nvSpPr>
        <p:spPr>
          <a:xfrm rot="2611829">
            <a:off x="118992" y="491900"/>
            <a:ext cx="753145" cy="5558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3158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52015-43FC-74F6-E230-4EAA616B2532}"/>
              </a:ext>
            </a:extLst>
          </p:cNvPr>
          <p:cNvSpPr txBox="1"/>
          <p:nvPr/>
        </p:nvSpPr>
        <p:spPr>
          <a:xfrm>
            <a:off x="11634471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５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B441F28-D85F-4926-8BBF-09DE40BF5B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26" y="457454"/>
            <a:ext cx="3962062" cy="2971546"/>
          </a:xfrm>
          <a:prstGeom prst="rect">
            <a:avLst/>
          </a:prstGeom>
          <a:gradFill flip="none" rotWithShape="1">
            <a:gsLst>
              <a:gs pos="83000">
                <a:schemeClr val="accent1">
                  <a:tint val="66000"/>
                  <a:satMod val="160000"/>
                </a:schemeClr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748E29C-139F-41CE-B4EC-75576C365E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385" y="457454"/>
            <a:ext cx="4337302" cy="28915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523F991-B518-4DFF-AE4B-F14C652913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25" y="3777907"/>
            <a:ext cx="3826715" cy="28700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6367CFB-F087-42FA-9237-7297CF7271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385" y="3690449"/>
            <a:ext cx="4337302" cy="28700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4C4A67D-20AE-4C06-B730-010F9E43EC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648" y="1001293"/>
            <a:ext cx="3243073" cy="170522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A58DA-88DB-4D3B-8DA9-22E1AFC20A04}"/>
              </a:ext>
            </a:extLst>
          </p:cNvPr>
          <p:cNvSpPr txBox="1"/>
          <p:nvPr/>
        </p:nvSpPr>
        <p:spPr>
          <a:xfrm>
            <a:off x="-46383" y="3340363"/>
            <a:ext cx="30578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上田市の中心地・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海野町商店街の一角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劇場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カフェ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ゲストハウス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民間の文化施設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000" dirty="0"/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A5480A-F12E-00C8-E37D-DA55A3929C4E}"/>
              </a:ext>
            </a:extLst>
          </p:cNvPr>
          <p:cNvSpPr txBox="1"/>
          <p:nvPr/>
        </p:nvSpPr>
        <p:spPr>
          <a:xfrm>
            <a:off x="11656241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191563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9A7AF07-91A7-C0C0-9927-DA3E6CD91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1E5087-393B-29A7-E919-861308A60A22}"/>
              </a:ext>
            </a:extLst>
          </p:cNvPr>
          <p:cNvSpPr txBox="1"/>
          <p:nvPr/>
        </p:nvSpPr>
        <p:spPr>
          <a:xfrm>
            <a:off x="11645355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64296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CD32D2-9A7E-6B70-642C-908BEDEE086E}"/>
              </a:ext>
            </a:extLst>
          </p:cNvPr>
          <p:cNvSpPr txBox="1"/>
          <p:nvPr/>
        </p:nvSpPr>
        <p:spPr>
          <a:xfrm>
            <a:off x="11645357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８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F53135-E431-66DA-5A64-18C0978A4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93AF4B9-28F1-E42A-D361-B0762DB26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94"/>
            <a:ext cx="12179112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2D7261-D616-39D4-B1D4-DBD2EF7A866F}"/>
              </a:ext>
            </a:extLst>
          </p:cNvPr>
          <p:cNvSpPr txBox="1"/>
          <p:nvPr/>
        </p:nvSpPr>
        <p:spPr>
          <a:xfrm>
            <a:off x="8217177" y="1576427"/>
            <a:ext cx="1722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派遣切りに遭って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住まいを失った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20</a:t>
            </a:r>
            <a:r>
              <a:rPr kumimoji="1" lang="ja-JP" altLang="en-US" dirty="0"/>
              <a:t>代女性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7442DE-7310-66AF-79FD-88DF8A03C389}"/>
              </a:ext>
            </a:extLst>
          </p:cNvPr>
          <p:cNvSpPr txBox="1"/>
          <p:nvPr/>
        </p:nvSpPr>
        <p:spPr>
          <a:xfrm>
            <a:off x="1342167" y="5995160"/>
            <a:ext cx="2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子育てに限界を感じての</a:t>
            </a:r>
            <a:r>
              <a:rPr kumimoji="1" lang="en-US" altLang="ja-JP" dirty="0"/>
              <a:t>SOS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BB9A55-1764-B99F-06F4-1D7B36F68127}"/>
              </a:ext>
            </a:extLst>
          </p:cNvPr>
          <p:cNvSpPr txBox="1"/>
          <p:nvPr/>
        </p:nvSpPr>
        <p:spPr>
          <a:xfrm>
            <a:off x="7259523" y="5951106"/>
            <a:ext cx="1298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ひきこもり・親への暴力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友人がほしい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847092-3330-E553-58C8-3BA6365D8922}"/>
              </a:ext>
            </a:extLst>
          </p:cNvPr>
          <p:cNvSpPr txBox="1"/>
          <p:nvPr/>
        </p:nvSpPr>
        <p:spPr>
          <a:xfrm>
            <a:off x="4791585" y="129223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家庭内の抑圧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から逃れて家出した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未成年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921809-52A6-AEDA-C467-3E76EE919896}"/>
              </a:ext>
            </a:extLst>
          </p:cNvPr>
          <p:cNvSpPr txBox="1"/>
          <p:nvPr/>
        </p:nvSpPr>
        <p:spPr>
          <a:xfrm>
            <a:off x="9119566" y="6045937"/>
            <a:ext cx="1848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3</a:t>
            </a:r>
            <a:r>
              <a:rPr kumimoji="1" lang="ja-JP" altLang="en-US" dirty="0"/>
              <a:t>世代で抑圧下の家から離れ行き場を失い辿り着く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E8B6C1-7E79-4DCB-A3AC-896DDF07C6D5}"/>
              </a:ext>
            </a:extLst>
          </p:cNvPr>
          <p:cNvSpPr txBox="1"/>
          <p:nvPr/>
        </p:nvSpPr>
        <p:spPr>
          <a:xfrm>
            <a:off x="5637" y="4321665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長年の支配関係から</a:t>
            </a:r>
            <a:endParaRPr kumimoji="1" lang="en-US" altLang="ja-JP" dirty="0"/>
          </a:p>
          <a:p>
            <a:r>
              <a:rPr kumimoji="1" lang="ja-JP" altLang="en-US" dirty="0"/>
              <a:t>逃れようと子供三人</a:t>
            </a:r>
            <a:endParaRPr kumimoji="1" lang="en-US" altLang="ja-JP" dirty="0"/>
          </a:p>
          <a:p>
            <a:r>
              <a:rPr kumimoji="1" lang="ja-JP" altLang="en-US" dirty="0"/>
              <a:t>連れて家を出たい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5454DF-DFAA-A187-26B0-3D10D668A351}"/>
              </a:ext>
            </a:extLst>
          </p:cNvPr>
          <p:cNvSpPr txBox="1"/>
          <p:nvPr/>
        </p:nvSpPr>
        <p:spPr>
          <a:xfrm>
            <a:off x="2220725" y="22246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祖父母や兄弟間</a:t>
            </a:r>
            <a:endParaRPr kumimoji="1" lang="en-US" altLang="ja-JP" dirty="0"/>
          </a:p>
          <a:p>
            <a:r>
              <a:rPr kumimoji="1" lang="ja-JP" altLang="en-US" dirty="0"/>
              <a:t>子からの暴力被害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83B59B-5FE3-85D8-DC6D-B62F3D5AC093}"/>
              </a:ext>
            </a:extLst>
          </p:cNvPr>
          <p:cNvSpPr txBox="1"/>
          <p:nvPr/>
        </p:nvSpPr>
        <p:spPr>
          <a:xfrm>
            <a:off x="6356435" y="3429000"/>
            <a:ext cx="1719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発達特性のある夫や子どもから離れて少し休息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27816-F6E0-31AC-6B8F-A2F356B51437}"/>
              </a:ext>
            </a:extLst>
          </p:cNvPr>
          <p:cNvSpPr txBox="1"/>
          <p:nvPr/>
        </p:nvSpPr>
        <p:spPr>
          <a:xfrm>
            <a:off x="3555849" y="3856677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ゲストハウスに宿泊中に</a:t>
            </a:r>
            <a:endParaRPr kumimoji="1" lang="en-US" altLang="ja-JP" dirty="0"/>
          </a:p>
          <a:p>
            <a:r>
              <a:rPr kumimoji="1" lang="ja-JP" altLang="en-US" dirty="0"/>
              <a:t>困窮しつながった外国人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79CC5C-6993-B7D3-D18A-40BF634768E2}"/>
              </a:ext>
            </a:extLst>
          </p:cNvPr>
          <p:cNvSpPr txBox="1"/>
          <p:nvPr/>
        </p:nvSpPr>
        <p:spPr>
          <a:xfrm>
            <a:off x="9483590" y="3808762"/>
            <a:ext cx="162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車中泊</a:t>
            </a:r>
            <a:r>
              <a:rPr kumimoji="1" lang="en-US" altLang="ja-JP" dirty="0"/>
              <a:t>17</a:t>
            </a:r>
            <a:r>
              <a:rPr kumimoji="1" lang="ja-JP" altLang="en-US" dirty="0"/>
              <a:t>年で横になって休みたい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501CFC40-1161-0EA2-4A5C-9374D53D06DA}"/>
              </a:ext>
            </a:extLst>
          </p:cNvPr>
          <p:cNvSpPr/>
          <p:nvPr/>
        </p:nvSpPr>
        <p:spPr>
          <a:xfrm>
            <a:off x="9764551" y="297271"/>
            <a:ext cx="1623391" cy="1146312"/>
          </a:xfrm>
          <a:prstGeom prst="wedgeEllipseCallout">
            <a:avLst>
              <a:gd name="adj1" fmla="val -54710"/>
              <a:gd name="adj2" fmla="val 46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占いで宿のオーナーの相談に乗るように</a:t>
            </a:r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D6B944C5-1FC2-E1FC-9BC3-4A06CE4EAE5D}"/>
              </a:ext>
            </a:extLst>
          </p:cNvPr>
          <p:cNvSpPr/>
          <p:nvPr/>
        </p:nvSpPr>
        <p:spPr>
          <a:xfrm>
            <a:off x="10596772" y="1967949"/>
            <a:ext cx="1623391" cy="1205948"/>
          </a:xfrm>
          <a:prstGeom prst="wedgeEllipseCallout">
            <a:avLst>
              <a:gd name="adj1" fmla="val -38792"/>
              <a:gd name="adj2" fmla="val 515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近所の不登校児の通学に付き添う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ように</a:t>
            </a: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55C35FBF-10FD-3CD4-1B74-B131B1406D6A}"/>
              </a:ext>
            </a:extLst>
          </p:cNvPr>
          <p:cNvSpPr/>
          <p:nvPr/>
        </p:nvSpPr>
        <p:spPr>
          <a:xfrm>
            <a:off x="8075905" y="2531164"/>
            <a:ext cx="1293382" cy="1252969"/>
          </a:xfrm>
          <a:prstGeom prst="wedgeEllipseCallout">
            <a:avLst>
              <a:gd name="adj1" fmla="val -55919"/>
              <a:gd name="adj2" fmla="val 3894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映画館で経験を語る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アフタートーク登壇</a:t>
            </a:r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A01BA1F6-CF74-8DEA-5707-881600FF1DE3}"/>
              </a:ext>
            </a:extLst>
          </p:cNvPr>
          <p:cNvSpPr/>
          <p:nvPr/>
        </p:nvSpPr>
        <p:spPr>
          <a:xfrm>
            <a:off x="10618885" y="4457355"/>
            <a:ext cx="1623391" cy="1205948"/>
          </a:xfrm>
          <a:prstGeom prst="wedgeEllipseCallout">
            <a:avLst>
              <a:gd name="adj1" fmla="val -42057"/>
              <a:gd name="adj2" fmla="val 537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孫は劇場公演を観て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舞台衣装の製作が夢に</a:t>
            </a:r>
          </a:p>
        </p:txBody>
      </p:sp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04B44AD8-A7D9-910F-55C3-F322BCD13794}"/>
              </a:ext>
            </a:extLst>
          </p:cNvPr>
          <p:cNvSpPr/>
          <p:nvPr/>
        </p:nvSpPr>
        <p:spPr>
          <a:xfrm>
            <a:off x="7548765" y="4264646"/>
            <a:ext cx="1623391" cy="1205948"/>
          </a:xfrm>
          <a:prstGeom prst="wedgeEllipseCallout">
            <a:avLst>
              <a:gd name="adj1" fmla="val -44914"/>
              <a:gd name="adj2" fmla="val 4938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50</a:t>
            </a:r>
            <a:r>
              <a:rPr kumimoji="1" lang="ja-JP" altLang="en-US" dirty="0"/>
              <a:t>人参加のむすびの日でのメイン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シェフへ🍙</a:t>
            </a:r>
            <a:endParaRPr kumimoji="1" lang="en-US" altLang="ja-JP" dirty="0"/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65298399-E0E3-029E-365F-FB2D8DC28CAA}"/>
              </a:ext>
            </a:extLst>
          </p:cNvPr>
          <p:cNvSpPr/>
          <p:nvPr/>
        </p:nvSpPr>
        <p:spPr>
          <a:xfrm>
            <a:off x="6198772" y="27494"/>
            <a:ext cx="1500814" cy="1032910"/>
          </a:xfrm>
          <a:prstGeom prst="wedgeEllipseCallout">
            <a:avLst>
              <a:gd name="adj1" fmla="val -41649"/>
              <a:gd name="adj2" fmla="val 64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薪割り、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引っ越しで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大活躍</a:t>
            </a:r>
            <a:endParaRPr kumimoji="1" lang="en-US" altLang="ja-JP" dirty="0"/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2693BA04-24DB-4A28-3751-78B025330BE6}"/>
              </a:ext>
            </a:extLst>
          </p:cNvPr>
          <p:cNvSpPr/>
          <p:nvPr/>
        </p:nvSpPr>
        <p:spPr>
          <a:xfrm>
            <a:off x="94189" y="1447655"/>
            <a:ext cx="1623391" cy="1205948"/>
          </a:xfrm>
          <a:prstGeom prst="wedgeEllipseCallout">
            <a:avLst>
              <a:gd name="adj1" fmla="val 26514"/>
              <a:gd name="adj2" fmla="val 636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同じような状況下の女性たちを誘ってスナックを開きたい！</a:t>
            </a:r>
            <a:endParaRPr kumimoji="1" lang="en-US" altLang="ja-JP" dirty="0"/>
          </a:p>
        </p:txBody>
      </p:sp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97AE33C8-78F1-AB62-786F-A5445B6731D4}"/>
              </a:ext>
            </a:extLst>
          </p:cNvPr>
          <p:cNvSpPr/>
          <p:nvPr/>
        </p:nvSpPr>
        <p:spPr>
          <a:xfrm>
            <a:off x="4058097" y="4442281"/>
            <a:ext cx="1960281" cy="929746"/>
          </a:xfrm>
          <a:prstGeom prst="wedgeEllipseCallout">
            <a:avLst>
              <a:gd name="adj1" fmla="val -35118"/>
              <a:gd name="adj2" fmla="val -577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「優しくした責任をとれ」と行政に言われる</a:t>
            </a:r>
            <a:endParaRPr kumimoji="1" lang="en-US" altLang="ja-JP" dirty="0"/>
          </a:p>
        </p:txBody>
      </p:sp>
      <p:sp>
        <p:nvSpPr>
          <p:cNvPr id="24" name="吹き出し: 円形 23">
            <a:extLst>
              <a:ext uri="{FF2B5EF4-FFF2-40B4-BE49-F238E27FC236}">
                <a16:creationId xmlns:a16="http://schemas.microsoft.com/office/drawing/2014/main" id="{0686C8E4-308A-622C-171A-E3EAC830E537}"/>
              </a:ext>
            </a:extLst>
          </p:cNvPr>
          <p:cNvSpPr/>
          <p:nvPr/>
        </p:nvSpPr>
        <p:spPr>
          <a:xfrm>
            <a:off x="3477093" y="5735663"/>
            <a:ext cx="2541285" cy="954107"/>
          </a:xfrm>
          <a:prstGeom prst="wedgeEllipseCallout">
            <a:avLst>
              <a:gd name="adj1" fmla="val -65731"/>
              <a:gd name="adj2" fmla="val -341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やどかりのねどこを提供して誰かと一緒に子育てしたい</a:t>
            </a:r>
            <a:endParaRPr kumimoji="1" lang="en-US" altLang="ja-JP" dirty="0"/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7AEA61AB-0379-CDD9-D8A4-8B22A766325E}"/>
              </a:ext>
            </a:extLst>
          </p:cNvPr>
          <p:cNvSpPr/>
          <p:nvPr/>
        </p:nvSpPr>
        <p:spPr>
          <a:xfrm>
            <a:off x="3014871" y="178647"/>
            <a:ext cx="1875182" cy="954414"/>
          </a:xfrm>
          <a:prstGeom prst="wedgeEllipseCallout">
            <a:avLst>
              <a:gd name="adj1" fmla="val -41649"/>
              <a:gd name="adj2" fmla="val 64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チクチクしながら心を鎮める刺繍班へ</a:t>
            </a:r>
            <a:endParaRPr kumimoji="1" lang="en-US" altLang="ja-JP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673064-302B-5743-5119-ACB5B5BD2F7D}"/>
              </a:ext>
            </a:extLst>
          </p:cNvPr>
          <p:cNvSpPr txBox="1"/>
          <p:nvPr/>
        </p:nvSpPr>
        <p:spPr>
          <a:xfrm rot="21011082">
            <a:off x="93370" y="316078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ありとあらゆる</a:t>
            </a:r>
            <a:endParaRPr kumimoji="1" lang="en-US" altLang="ja-JP" sz="320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やどかりたち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BF7FC5-689B-8067-2FF9-6812BC3F58D8}"/>
              </a:ext>
            </a:extLst>
          </p:cNvPr>
          <p:cNvSpPr txBox="1"/>
          <p:nvPr/>
        </p:nvSpPr>
        <p:spPr>
          <a:xfrm>
            <a:off x="11623587" y="64770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1178450177"/>
      </p:ext>
    </p:extLst>
  </p:cSld>
  <p:clrMapOvr>
    <a:masterClrMapping/>
  </p:clrMapOvr>
</p:sld>
</file>

<file path=ppt/theme/theme1.xml><?xml version="1.0" encoding="utf-8"?>
<a:theme xmlns:a="http://schemas.openxmlformats.org/drawingml/2006/main" name="Neal Creative のストーリー作成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al Creative のストーリー作成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19943</TotalTime>
  <Words>1097</Words>
  <Application>Microsoft Office PowerPoint</Application>
  <PresentationFormat>ワイド画面</PresentationFormat>
  <Paragraphs>232</Paragraphs>
  <Slides>21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Quattrocento Sans</vt:lpstr>
      <vt:lpstr>ＭＳ ゴシック</vt:lpstr>
      <vt:lpstr>Arial</vt:lpstr>
      <vt:lpstr>Noto Sans Symbols</vt:lpstr>
      <vt:lpstr>UD デジタル 教科書体 N-B</vt:lpstr>
      <vt:lpstr>UD デジタル 教科書体 NP</vt:lpstr>
      <vt:lpstr>Neal Creative のストーリー作成</vt:lpstr>
      <vt:lpstr>Neal Creative のストーリー作成</vt:lpstr>
      <vt:lpstr>PowerPoint プレゼンテーション</vt:lpstr>
      <vt:lpstr>PowerPoint プレゼンテーション</vt:lpstr>
      <vt:lpstr>PowerPoint プレゼンテーション</vt:lpstr>
      <vt:lpstr>　場作りネットのあり方の特徴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街に困りごとを開いていく </vt:lpstr>
      <vt:lpstr>障がいや生きづらさを 考える時の 新しいモデル</vt:lpstr>
      <vt:lpstr>助ける「支援」より 助かる「文化」を</vt:lpstr>
      <vt:lpstr>劇場では常に 他者のまなざしを受ける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秋山紅葉</dc:creator>
  <cp:lastModifiedBy>事務局</cp:lastModifiedBy>
  <cp:revision>60</cp:revision>
  <dcterms:created xsi:type="dcterms:W3CDTF">2022-03-28T06:08:41Z</dcterms:created>
  <dcterms:modified xsi:type="dcterms:W3CDTF">2025-06-23T02:08:14Z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